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9"/>
  </p:notesMasterIdLst>
  <p:sldIdLst>
    <p:sldId id="258" r:id="rId2"/>
    <p:sldId id="359" r:id="rId3"/>
    <p:sldId id="301" r:id="rId4"/>
    <p:sldId id="362" r:id="rId5"/>
    <p:sldId id="263" r:id="rId6"/>
    <p:sldId id="361" r:id="rId7"/>
    <p:sldId id="360" r:id="rId8"/>
    <p:sldId id="298" r:id="rId9"/>
    <p:sldId id="440" r:id="rId10"/>
    <p:sldId id="283" r:id="rId11"/>
    <p:sldId id="475" r:id="rId12"/>
    <p:sldId id="477" r:id="rId13"/>
    <p:sldId id="474" r:id="rId14"/>
    <p:sldId id="480" r:id="rId15"/>
    <p:sldId id="439" r:id="rId16"/>
    <p:sldId id="366" r:id="rId17"/>
    <p:sldId id="481" r:id="rId18"/>
    <p:sldId id="445" r:id="rId19"/>
    <p:sldId id="467" r:id="rId20"/>
    <p:sldId id="469" r:id="rId21"/>
    <p:sldId id="337" r:id="rId22"/>
    <p:sldId id="260" r:id="rId23"/>
    <p:sldId id="259" r:id="rId24"/>
    <p:sldId id="470" r:id="rId25"/>
    <p:sldId id="363" r:id="rId26"/>
    <p:sldId id="364" r:id="rId27"/>
    <p:sldId id="365" r:id="rId2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003F"/>
    <a:srgbClr val="D5A6DF"/>
    <a:srgbClr val="FF91C8"/>
    <a:srgbClr val="0000FF"/>
    <a:srgbClr val="464DD9"/>
    <a:srgbClr val="92D050"/>
    <a:srgbClr val="BDD7EE"/>
    <a:srgbClr val="A50021"/>
    <a:srgbClr val="7030A0"/>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44" autoAdjust="0"/>
    <p:restoredTop sz="82495" autoAdjust="0"/>
  </p:normalViewPr>
  <p:slideViewPr>
    <p:cSldViewPr snapToGrid="0">
      <p:cViewPr varScale="1">
        <p:scale>
          <a:sx n="68" d="100"/>
          <a:sy n="68" d="100"/>
        </p:scale>
        <p:origin x="105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4264AA-669E-4804-A1D5-94FA36B6DCCD}" type="datetimeFigureOut">
              <a:rPr lang="zh-CN" altLang="en-US" smtClean="0"/>
              <a:t>2021/5/28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DC56F0-BEE5-4715-8E33-DABC78619DE8}" type="slidenum">
              <a:rPr lang="zh-CN" altLang="en-US" smtClean="0"/>
              <a:t>‹#›</a:t>
            </a:fld>
            <a:endParaRPr lang="zh-CN" altLang="en-US"/>
          </a:p>
        </p:txBody>
      </p:sp>
    </p:spTree>
    <p:extLst>
      <p:ext uri="{BB962C8B-B14F-4D97-AF65-F5344CB8AC3E}">
        <p14:creationId xmlns:p14="http://schemas.microsoft.com/office/powerpoint/2010/main" val="1767748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在信息爆炸的大数据时代，检索技术尤为重要。对于普通用户而言，如果他不能从海量的数据中找到他感兴趣的内容，那这个大数据是无用的。检索技术是解决这个问题的关键。</a:t>
            </a:r>
            <a:endParaRPr lang="en-US" altLang="zh-CN" dirty="0"/>
          </a:p>
          <a:p>
            <a:r>
              <a:rPr lang="zh-CN" altLang="en-US" dirty="0"/>
              <a:t>检索可以采用不同的媒体形式，比如文本检索，图像检索。大家平时比较多的可能是百度、微软、或谷歌的文本检索工具。图像检索也是一种非常重要的检索。</a:t>
            </a:r>
            <a:endParaRPr lang="en-US" altLang="zh-CN" dirty="0"/>
          </a:p>
          <a:p>
            <a:r>
              <a:rPr lang="zh-CN" altLang="en-US" dirty="0"/>
              <a:t>首先，图像表达的信息是非常丰富的，有道是“一图胜千言”。而且，我们平时也经常会碰到一些不可名状的东西，图像是一种很好的信息表达方式。</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DA7771-BBFD-4517-B350-15825979C94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85429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200" dirty="0">
                <a:solidFill>
                  <a:srgbClr val="FF0000"/>
                </a:solidFill>
                <a:latin typeface="微软雅黑" panose="020B0503020204020204" pitchFamily="34" charset="-122"/>
                <a:ea typeface="微软雅黑" panose="020B0503020204020204" pitchFamily="34" charset="-122"/>
              </a:rPr>
              <a:t>这次报告，我们主要关注的是基于内容的图像检索，也就是以图搜图。换句话说，</a:t>
            </a:r>
            <a:endParaRPr lang="en-US" altLang="zh-CN" sz="1200" dirty="0">
              <a:solidFill>
                <a:srgbClr val="FF0000"/>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EB2441-6E1B-0C46-A084-F5418D44060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49522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ea typeface="黑体" panose="02010609060101010101" pitchFamily="49" charset="-122"/>
              </a:rPr>
              <a:t>基于内容的图像检索基本问题是如何计算图像间的内容相似性，两个方面内容：首先是图像表征，即如何把非结构化的图像数据进行结构化表达，从而方便图像间的内容比较。第二是图像相似性度量，即如何基于图像表征来准确计算图像间的内容相关性</a:t>
            </a:r>
            <a:r>
              <a:rPr lang="zh-CN" altLang="en-US" dirty="0" smtClean="0">
                <a:ea typeface="黑体" panose="02010609060101010101" pitchFamily="49" charset="-122"/>
              </a:rPr>
              <a:t>。</a:t>
            </a:r>
            <a:endParaRPr lang="en-US" altLang="zh-CN" dirty="0" smtClean="0">
              <a:ea typeface="黑体" panose="02010609060101010101" pitchFamily="49"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smtClean="0">
              <a:ea typeface="黑体" panose="02010609060101010101" pitchFamily="49"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b="0" i="0" kern="1200" dirty="0" smtClean="0">
                <a:solidFill>
                  <a:schemeClr val="tx1"/>
                </a:solidFill>
                <a:effectLst/>
                <a:latin typeface="+mn-lt"/>
                <a:ea typeface="+mn-ea"/>
                <a:cs typeface="+mn-cs"/>
              </a:rPr>
              <a:t>VLAD</a:t>
            </a:r>
            <a:r>
              <a:rPr lang="zh-CN" altLang="en-US" sz="1200" b="0" i="0" kern="1200" dirty="0" smtClean="0">
                <a:solidFill>
                  <a:schemeClr val="tx1"/>
                </a:solidFill>
                <a:effectLst/>
                <a:latin typeface="+mn-lt"/>
                <a:ea typeface="+mn-ea"/>
                <a:cs typeface="+mn-cs"/>
              </a:rPr>
              <a:t>是</a:t>
            </a:r>
            <a:r>
              <a:rPr lang="en-US" altLang="zh-CN" sz="1200" b="0" i="0" kern="1200" dirty="0" smtClean="0">
                <a:solidFill>
                  <a:schemeClr val="tx1"/>
                </a:solidFill>
                <a:effectLst/>
                <a:latin typeface="+mn-lt"/>
                <a:ea typeface="+mn-ea"/>
                <a:cs typeface="+mn-cs"/>
              </a:rPr>
              <a:t>vector of locally aggregated descriptors</a:t>
            </a:r>
            <a:r>
              <a:rPr lang="zh-CN" altLang="en-US" sz="1200" b="0" i="0" kern="1200" dirty="0" smtClean="0">
                <a:solidFill>
                  <a:schemeClr val="tx1"/>
                </a:solidFill>
                <a:effectLst/>
                <a:latin typeface="+mn-lt"/>
                <a:ea typeface="+mn-ea"/>
                <a:cs typeface="+mn-cs"/>
              </a:rPr>
              <a:t>的简称，是由</a:t>
            </a:r>
            <a:r>
              <a:rPr lang="en-US" altLang="zh-CN" sz="1200" b="0" i="0" kern="1200" dirty="0" err="1" smtClean="0">
                <a:solidFill>
                  <a:schemeClr val="tx1"/>
                </a:solidFill>
                <a:effectLst/>
                <a:latin typeface="+mn-lt"/>
                <a:ea typeface="+mn-ea"/>
                <a:cs typeface="+mn-cs"/>
              </a:rPr>
              <a:t>Jegou</a:t>
            </a:r>
            <a:r>
              <a:rPr lang="en-US" altLang="zh-CN" sz="1200" b="0" i="0" kern="1200" dirty="0" smtClean="0">
                <a:solidFill>
                  <a:schemeClr val="tx1"/>
                </a:solidFill>
                <a:effectLst/>
                <a:latin typeface="+mn-lt"/>
                <a:ea typeface="+mn-ea"/>
                <a:cs typeface="+mn-cs"/>
              </a:rPr>
              <a:t> et al.</a:t>
            </a:r>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2010</a:t>
            </a:r>
            <a:r>
              <a:rPr lang="zh-CN" altLang="en-US" sz="1200" b="0" i="0" kern="1200" dirty="0" smtClean="0">
                <a:solidFill>
                  <a:schemeClr val="tx1"/>
                </a:solidFill>
                <a:effectLst/>
                <a:latin typeface="+mn-lt"/>
                <a:ea typeface="+mn-ea"/>
                <a:cs typeface="+mn-cs"/>
              </a:rPr>
              <a:t>年提出，其核心思想是</a:t>
            </a:r>
            <a:r>
              <a:rPr lang="en-US" altLang="zh-CN" sz="1200" b="0" i="0" kern="1200" dirty="0" smtClean="0">
                <a:solidFill>
                  <a:schemeClr val="tx1"/>
                </a:solidFill>
                <a:effectLst/>
                <a:latin typeface="+mn-lt"/>
                <a:ea typeface="+mn-ea"/>
                <a:cs typeface="+mn-cs"/>
              </a:rPr>
              <a:t>aggregated(</a:t>
            </a:r>
            <a:r>
              <a:rPr lang="zh-CN" altLang="en-US" sz="1200" b="0" i="0" kern="1200" dirty="0" smtClean="0">
                <a:solidFill>
                  <a:schemeClr val="tx1"/>
                </a:solidFill>
                <a:effectLst/>
                <a:latin typeface="+mn-lt"/>
                <a:ea typeface="+mn-ea"/>
                <a:cs typeface="+mn-cs"/>
              </a:rPr>
              <a:t>积聚</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，主要应用于图像检索领域，，</a:t>
            </a:r>
            <a:r>
              <a:rPr lang="en-US" altLang="zh-CN" sz="1200" b="0" i="0" kern="1200" dirty="0" smtClean="0">
                <a:solidFill>
                  <a:schemeClr val="tx1"/>
                </a:solidFill>
                <a:effectLst/>
                <a:latin typeface="+mn-lt"/>
                <a:ea typeface="+mn-ea"/>
                <a:cs typeface="+mn-cs"/>
              </a:rPr>
              <a:t>FV-Fisher Vector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b="0" i="0" kern="1200" dirty="0" smtClean="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ea typeface="黑体" panose="02010609060101010101" pitchFamily="49" charset="-122"/>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EB2441-6E1B-0C46-A084-F5418D440600}"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zh-CN" sz="12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18354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2" eaLnBrk="1" hangingPunct="1">
              <a:spcAft>
                <a:spcPct val="0"/>
              </a:spcAft>
              <a:buFont typeface="Wingdings" panose="05000000000000000000" pitchFamily="2" charset="2"/>
              <a:buChar char="Ø"/>
            </a:pPr>
            <a:r>
              <a:rPr lang="zh-CN" altLang="en-US" dirty="0" smtClean="0">
                <a:latin typeface="Garamond" panose="02020404030301010803" pitchFamily="18" charset="0"/>
                <a:ea typeface="+mn-ea"/>
              </a:rPr>
              <a:t>不受图像旋转和平移变化的影响，归一化可不受图像尺度变化的影响</a:t>
            </a:r>
            <a:endParaRPr lang="en-US" altLang="zh-CN" dirty="0" smtClean="0">
              <a:latin typeface="Garamond" panose="02020404030301010803" pitchFamily="18" charset="0"/>
              <a:ea typeface="+mn-ea"/>
            </a:endParaRPr>
          </a:p>
          <a:p>
            <a:pPr lvl="2" eaLnBrk="1" hangingPunct="1">
              <a:spcAft>
                <a:spcPct val="0"/>
              </a:spcAft>
              <a:buFont typeface="Wingdings" panose="05000000000000000000" pitchFamily="2" charset="2"/>
              <a:buChar char="Ø"/>
            </a:pPr>
            <a:r>
              <a:rPr lang="zh-CN" altLang="en-US" dirty="0" smtClean="0">
                <a:latin typeface="宋体" panose="02010600030101010101" pitchFamily="2" charset="-122"/>
                <a:ea typeface="+mn-ea"/>
              </a:rPr>
              <a:t>在图像识别中辨别能力不高，颜色容易受光照的影响</a:t>
            </a:r>
            <a:endParaRPr lang="en-US" altLang="zh-CN" dirty="0" smtClean="0">
              <a:latin typeface="Garamond" panose="02020404030301010803" pitchFamily="18" charset="0"/>
              <a:ea typeface="+mn-ea"/>
            </a:endParaRPr>
          </a:p>
          <a:p>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12</a:t>
            </a:fld>
            <a:endParaRPr lang="zh-CN" altLang="en-US"/>
          </a:p>
        </p:txBody>
      </p:sp>
    </p:spTree>
    <p:extLst>
      <p:ext uri="{BB962C8B-B14F-4D97-AF65-F5344CB8AC3E}">
        <p14:creationId xmlns:p14="http://schemas.microsoft.com/office/powerpoint/2010/main" val="1751381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通过在</a:t>
            </a:r>
            <a:r>
              <a:rPr lang="en-US" altLang="zh-CN" dirty="0" err="1"/>
              <a:t>imagenet</a:t>
            </a:r>
            <a:r>
              <a:rPr lang="en-US" altLang="zh-CN" baseline="0" dirty="0"/>
              <a:t> grand challenge</a:t>
            </a:r>
            <a:r>
              <a:rPr lang="zh-CN" altLang="en-US" baseline="0" dirty="0"/>
              <a:t>上不断刷新记录，深度学习在计算机视觉领域大放异彩。</a:t>
            </a:r>
            <a:endParaRPr lang="en-US" altLang="zh-CN" baseline="0" dirty="0"/>
          </a:p>
          <a:p>
            <a:r>
              <a:rPr lang="zh-CN" altLang="en-US" baseline="0" dirty="0"/>
              <a:t>深度学习的很多技术或思想，比如</a:t>
            </a:r>
            <a:r>
              <a:rPr lang="en-US" altLang="zh-CN" baseline="0" dirty="0"/>
              <a:t>BP</a:t>
            </a:r>
            <a:r>
              <a:rPr lang="zh-CN" altLang="en-US" baseline="0" dirty="0"/>
              <a:t>算法、卷积层、跨层连接等，在二三十年前都有出现过。它之所以在今天能取得这么大的成果，从某种意义上讲，是一种时势造英雄：我们有大规模的含标注的训练数据，有非常强大的</a:t>
            </a:r>
            <a:r>
              <a:rPr lang="en-US" altLang="zh-CN" baseline="0" dirty="0"/>
              <a:t>GPU/TPU</a:t>
            </a:r>
            <a:r>
              <a:rPr lang="zh-CN" altLang="en-US" baseline="0" dirty="0"/>
              <a:t>计算资源。</a:t>
            </a:r>
            <a:endParaRPr lang="zh-CN" altLang="en-US" dirty="0"/>
          </a:p>
        </p:txBody>
      </p:sp>
      <p:sp>
        <p:nvSpPr>
          <p:cNvPr id="4" name="灯片编号占位符 3"/>
          <p:cNvSpPr>
            <a:spLocks noGrp="1"/>
          </p:cNvSpPr>
          <p:nvPr>
            <p:ph type="sldNum" sz="quarter" idx="10"/>
          </p:nvPr>
        </p:nvSpPr>
        <p:spPr/>
        <p:txBody>
          <a:bodyPr/>
          <a:lstStyle/>
          <a:p>
            <a:fld id="{12DA7771-BBFD-4517-B350-15825979C946}" type="slidenum">
              <a:rPr lang="zh-CN" altLang="en-US" smtClean="0"/>
              <a:t>20</a:t>
            </a:fld>
            <a:endParaRPr lang="zh-CN" altLang="en-US"/>
          </a:p>
        </p:txBody>
      </p:sp>
    </p:spTree>
    <p:extLst>
      <p:ext uri="{BB962C8B-B14F-4D97-AF65-F5344CB8AC3E}">
        <p14:creationId xmlns:p14="http://schemas.microsoft.com/office/powerpoint/2010/main" val="2735866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除了图像分类，这些网络模型也被成功地应用于其他任务，比如目标检测、视频动作识别。</a:t>
            </a:r>
          </a:p>
        </p:txBody>
      </p:sp>
      <p:sp>
        <p:nvSpPr>
          <p:cNvPr id="4" name="灯片编号占位符 3"/>
          <p:cNvSpPr>
            <a:spLocks noGrp="1"/>
          </p:cNvSpPr>
          <p:nvPr>
            <p:ph type="sldNum" sz="quarter" idx="10"/>
          </p:nvPr>
        </p:nvSpPr>
        <p:spPr/>
        <p:txBody>
          <a:bodyPr/>
          <a:lstStyle/>
          <a:p>
            <a:fld id="{12DA7771-BBFD-4517-B350-15825979C946}" type="slidenum">
              <a:rPr lang="zh-CN" altLang="en-US" smtClean="0"/>
              <a:t>21</a:t>
            </a:fld>
            <a:endParaRPr lang="zh-CN" altLang="en-US"/>
          </a:p>
        </p:txBody>
      </p:sp>
    </p:spTree>
    <p:extLst>
      <p:ext uri="{BB962C8B-B14F-4D97-AF65-F5344CB8AC3E}">
        <p14:creationId xmlns:p14="http://schemas.microsoft.com/office/powerpoint/2010/main" val="2494675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BE93B95-C703-CD4C-B49F-E1CD62379AD1}" type="datetime1">
              <a:rPr lang="en-US" altLang="zh-CN" smtClean="0"/>
              <a:t>5/28/2021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2807465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ADA74F4-7A2A-464D-AD92-27658FAA9AEC}" type="datetime1">
              <a:rPr lang="en-US" altLang="zh-CN" smtClean="0"/>
              <a:t>5/28/2021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297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cxnSp>
        <p:nvCxnSpPr>
          <p:cNvPr id="4" name="Straight Connector 3"/>
          <p:cNvCxnSpPr/>
          <p:nvPr userDrawn="1"/>
        </p:nvCxnSpPr>
        <p:spPr bwMode="auto">
          <a:xfrm>
            <a:off x="457200" y="1066800"/>
            <a:ext cx="8229600" cy="0"/>
          </a:xfrm>
          <a:prstGeom prst="line">
            <a:avLst/>
          </a:prstGeom>
          <a:ln>
            <a:solidFill>
              <a:schemeClr val="tx1">
                <a:lumMod val="50000"/>
                <a:lumOff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Content Placeholder 7"/>
          <p:cNvSpPr>
            <a:spLocks noGrp="1"/>
          </p:cNvSpPr>
          <p:nvPr>
            <p:ph sz="quarter" idx="11"/>
          </p:nvPr>
        </p:nvSpPr>
        <p:spPr>
          <a:xfrm>
            <a:off x="457200" y="1299599"/>
            <a:ext cx="8229600" cy="4876800"/>
          </a:xfrm>
          <a:prstGeom prst="rect">
            <a:avLst/>
          </a:prstGeom>
        </p:spPr>
        <p:txBody>
          <a:bodyPr/>
          <a:lstStyle>
            <a:lvl1pPr marL="342892" indent="-342892">
              <a:spcAft>
                <a:spcPts val="0"/>
              </a:spcAft>
              <a:buFont typeface="Arial" panose="020B0604020202020204" pitchFamily="34" charset="0"/>
              <a:buChar char="•"/>
              <a:defRPr sz="3200">
                <a:latin typeface="+mj-lt"/>
                <a:cs typeface="Arial"/>
              </a:defRPr>
            </a:lvl1pPr>
            <a:lvl2pPr marL="685783" marR="0" indent="-342892" algn="l" defTabSz="685783" rtl="0" eaLnBrk="1" fontAlgn="base" latinLnBrk="0" hangingPunct="1">
              <a:lnSpc>
                <a:spcPct val="90000"/>
              </a:lnSpc>
              <a:spcBef>
                <a:spcPts val="375"/>
              </a:spcBef>
              <a:spcAft>
                <a:spcPts val="0"/>
              </a:spcAft>
              <a:buClrTx/>
              <a:buSzTx/>
              <a:buFont typeface="Calibri" panose="020F0502020204030204" pitchFamily="34" charset="0"/>
              <a:buChar char="◦"/>
              <a:tabLst/>
              <a:defRPr sz="2800">
                <a:latin typeface="+mj-lt"/>
                <a:cs typeface="Arial"/>
              </a:defRPr>
            </a:lvl2pPr>
            <a:lvl3pPr marL="942952" marR="0" indent="-257168" algn="l" defTabSz="685783" rtl="0" eaLnBrk="1" fontAlgn="base" latinLnBrk="0" hangingPunct="1">
              <a:lnSpc>
                <a:spcPct val="90000"/>
              </a:lnSpc>
              <a:spcBef>
                <a:spcPts val="0"/>
              </a:spcBef>
              <a:spcAft>
                <a:spcPts val="0"/>
              </a:spcAft>
              <a:buClrTx/>
              <a:buSzTx/>
              <a:buFont typeface="Arial" panose="020B0604020202020204" pitchFamily="34" charset="0"/>
              <a:buChar char="•"/>
              <a:tabLst/>
              <a:defRPr sz="2400">
                <a:latin typeface="+mj-lt"/>
                <a:cs typeface="Arial"/>
              </a:defRPr>
            </a:lvl3pPr>
            <a:lvl4pPr marL="1285843" marR="0" indent="-257168" algn="l" defTabSz="685783" rtl="0" eaLnBrk="1" fontAlgn="base" latinLnBrk="0" hangingPunct="1">
              <a:lnSpc>
                <a:spcPct val="90000"/>
              </a:lnSpc>
              <a:spcBef>
                <a:spcPts val="0"/>
              </a:spcBef>
              <a:spcAft>
                <a:spcPts val="0"/>
              </a:spcAft>
              <a:buClrTx/>
              <a:buSzTx/>
              <a:buFont typeface="Arial" panose="020B0604020202020204" pitchFamily="34" charset="0"/>
              <a:buChar char="•"/>
              <a:tabLst/>
              <a:defRPr sz="1800">
                <a:latin typeface="+mj-lt"/>
                <a:cs typeface="Arial"/>
              </a:defRPr>
            </a:lvl4pPr>
            <a:lvl5pPr marL="1585874" marR="0" indent="-214308" algn="l" defTabSz="685783" rtl="0" eaLnBrk="1" fontAlgn="base" latinLnBrk="0" hangingPunct="1">
              <a:lnSpc>
                <a:spcPct val="90000"/>
              </a:lnSpc>
              <a:spcBef>
                <a:spcPts val="0"/>
              </a:spcBef>
              <a:spcAft>
                <a:spcPts val="0"/>
              </a:spcAft>
              <a:buClrTx/>
              <a:buSzTx/>
              <a:buFont typeface="Arial" panose="020B0604020202020204" pitchFamily="34" charset="0"/>
              <a:buChar char="•"/>
              <a:tabLst/>
              <a:defRPr sz="1600">
                <a:latin typeface="+mj-lt"/>
                <a:cs typeface="Arial"/>
              </a:defRPr>
            </a:lvl5pPr>
          </a:lstStyle>
          <a:p>
            <a:pPr lvl="0"/>
            <a:r>
              <a:rPr lang="en-GB" dirty="0"/>
              <a:t>Click to edit Master text styles</a:t>
            </a:r>
          </a:p>
          <a:p>
            <a:pPr marL="685783" marR="0" lvl="1" indent="-342892" algn="l" defTabSz="685783" rtl="0" eaLnBrk="1" fontAlgn="base" latinLnBrk="0" hangingPunct="1">
              <a:lnSpc>
                <a:spcPct val="90000"/>
              </a:lnSpc>
              <a:spcBef>
                <a:spcPts val="375"/>
              </a:spcBef>
              <a:spcAft>
                <a:spcPct val="0"/>
              </a:spcAft>
              <a:buClrTx/>
              <a:buSzTx/>
              <a:buFont typeface="Arial" panose="020B0604020202020204" pitchFamily="34" charset="0"/>
              <a:buChar char="•"/>
              <a:tabLst/>
              <a:defRPr/>
            </a:pPr>
            <a:r>
              <a:rPr lang="en-GB" dirty="0"/>
              <a:t>Second level</a:t>
            </a:r>
          </a:p>
          <a:p>
            <a:pPr marL="942952" marR="0" lvl="2" indent="-257168" algn="l" defTabSz="685783" rtl="0" eaLnBrk="1" fontAlgn="base" latinLnBrk="0" hangingPunct="1">
              <a:lnSpc>
                <a:spcPct val="90000"/>
              </a:lnSpc>
              <a:spcBef>
                <a:spcPts val="375"/>
              </a:spcBef>
              <a:spcAft>
                <a:spcPct val="0"/>
              </a:spcAft>
              <a:buClrTx/>
              <a:buSzTx/>
              <a:buFont typeface="Arial" panose="020B0604020202020204" pitchFamily="34" charset="0"/>
              <a:buChar char="•"/>
              <a:tabLst/>
              <a:defRPr/>
            </a:pPr>
            <a:r>
              <a:rPr lang="en-GB" dirty="0"/>
              <a:t>Third level</a:t>
            </a:r>
          </a:p>
          <a:p>
            <a:pPr marL="1285843" marR="0" lvl="3" indent="-257168" algn="l" defTabSz="685783" rtl="0" eaLnBrk="1" fontAlgn="base" latinLnBrk="0" hangingPunct="1">
              <a:lnSpc>
                <a:spcPct val="90000"/>
              </a:lnSpc>
              <a:spcBef>
                <a:spcPts val="375"/>
              </a:spcBef>
              <a:spcAft>
                <a:spcPct val="0"/>
              </a:spcAft>
              <a:buClrTx/>
              <a:buSzTx/>
              <a:buFont typeface="Arial" panose="020B0604020202020204" pitchFamily="34" charset="0"/>
              <a:buChar char="•"/>
              <a:tabLst/>
              <a:defRPr/>
            </a:pPr>
            <a:r>
              <a:rPr lang="en-GB" dirty="0"/>
              <a:t>Fourth level</a:t>
            </a:r>
          </a:p>
          <a:p>
            <a:pPr marL="1585874" marR="0" lvl="4" indent="-214308" algn="l" defTabSz="685783" rtl="0" eaLnBrk="1" fontAlgn="base" latinLnBrk="0" hangingPunct="1">
              <a:lnSpc>
                <a:spcPct val="90000"/>
              </a:lnSpc>
              <a:spcBef>
                <a:spcPts val="375"/>
              </a:spcBef>
              <a:spcAft>
                <a:spcPct val="0"/>
              </a:spcAft>
              <a:buClrTx/>
              <a:buSzTx/>
              <a:buFont typeface="Arial" panose="020B0604020202020204" pitchFamily="34" charset="0"/>
              <a:buChar char="•"/>
              <a:tabLst/>
              <a:defRPr/>
            </a:pPr>
            <a:r>
              <a:rPr lang="en-GB" dirty="0"/>
              <a:t>Fifth </a:t>
            </a:r>
            <a:r>
              <a:rPr lang="en-GB" dirty="0" err="1"/>
              <a:t>leve</a:t>
            </a:r>
            <a:r>
              <a:rPr lang="en-US" dirty="0"/>
              <a:t>l</a:t>
            </a:r>
          </a:p>
        </p:txBody>
      </p:sp>
      <p:sp>
        <p:nvSpPr>
          <p:cNvPr id="14" name="Title Placeholder 1"/>
          <p:cNvSpPr>
            <a:spLocks noGrp="1"/>
          </p:cNvSpPr>
          <p:nvPr>
            <p:ph type="title"/>
          </p:nvPr>
        </p:nvSpPr>
        <p:spPr bwMode="auto">
          <a:xfrm>
            <a:off x="457200" y="380999"/>
            <a:ext cx="8229600" cy="60960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dirty="0"/>
              <a:t>Click To Edit Master Title Style</a:t>
            </a:r>
            <a:endParaRPr lang="en-US" dirty="0"/>
          </a:p>
        </p:txBody>
      </p:sp>
      <p:sp>
        <p:nvSpPr>
          <p:cNvPr id="2" name="Slide Number Placeholder 1"/>
          <p:cNvSpPr>
            <a:spLocks noGrp="1"/>
          </p:cNvSpPr>
          <p:nvPr>
            <p:ph type="sldNum" sz="quarter" idx="12"/>
          </p:nvPr>
        </p:nvSpPr>
        <p:spPr/>
        <p:txBody>
          <a:bodyPr/>
          <a:lstStyle>
            <a:lvl1pPr>
              <a:defRPr>
                <a:solidFill>
                  <a:srgbClr val="938883"/>
                </a:solidFill>
              </a:defRPr>
            </a:lvl1pPr>
          </a:lstStyle>
          <a:p>
            <a:fld id="{036C557A-1475-2747-AFDC-D7C825D68B4C}" type="slidenum">
              <a:rPr lang="uk-UA" smtClean="0"/>
              <a:pPr/>
              <a:t>‹#›</a:t>
            </a:fld>
            <a:endParaRPr lang="uk-UA" dirty="0"/>
          </a:p>
        </p:txBody>
      </p:sp>
    </p:spTree>
    <p:extLst>
      <p:ext uri="{BB962C8B-B14F-4D97-AF65-F5344CB8AC3E}">
        <p14:creationId xmlns:p14="http://schemas.microsoft.com/office/powerpoint/2010/main" val="822248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2"/>
            <a:ext cx="8001000" cy="676275"/>
          </a:xfrm>
        </p:spPr>
        <p:txBody>
          <a:bodyPr/>
          <a:lstStyle/>
          <a:p>
            <a:r>
              <a:rPr lang="zh-CN" altLang="en-US"/>
              <a:t>单击此处编辑母版标题样式</a:t>
            </a:r>
          </a:p>
        </p:txBody>
      </p:sp>
      <p:sp>
        <p:nvSpPr>
          <p:cNvPr id="3" name="文本占位符 2"/>
          <p:cNvSpPr>
            <a:spLocks noGrp="1"/>
          </p:cNvSpPr>
          <p:nvPr>
            <p:ph type="body" sz="half" idx="1"/>
          </p:nvPr>
        </p:nvSpPr>
        <p:spPr>
          <a:xfrm>
            <a:off x="566738" y="1341440"/>
            <a:ext cx="3924300"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341440"/>
            <a:ext cx="3924300"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a:defRPr/>
            </a:lvl1pPr>
          </a:lstStyle>
          <a:p>
            <a:fld id="{0B855B19-43BA-4345-9C41-C55569DCCB55}" type="datetimeFigureOut">
              <a:rPr lang="zh-CN" altLang="en-US" smtClean="0"/>
              <a:t>2021/5/28</a:t>
            </a:fld>
            <a:endParaRPr lang="zh-CN" altLang="en-US"/>
          </a:p>
        </p:txBody>
      </p:sp>
      <p:sp>
        <p:nvSpPr>
          <p:cNvPr id="6"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162867224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41687"/>
            <a:ext cx="7886700" cy="532945"/>
          </a:xfrm>
        </p:spPr>
        <p:txBody>
          <a:bodyPr/>
          <a:lstStyle>
            <a:lvl1pPr>
              <a:defRPr>
                <a:solidFill>
                  <a:srgbClr val="94003F"/>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A9D698B4-4B2D-654A-B790-9D28830F66D1}" type="datetime1">
              <a:rPr lang="en-US" altLang="zh-CN" smtClean="0"/>
              <a:t>5/28/2021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438318" y="6492875"/>
            <a:ext cx="775255" cy="365125"/>
          </a:xfrm>
        </p:spPr>
        <p:txBody>
          <a:bodyPr/>
          <a:lstStyle>
            <a:lvl1pPr algn="ctr">
              <a:defRPr/>
            </a:lvl1pPr>
          </a:lstStyle>
          <a:p>
            <a:fld id="{EB792F4E-54C0-4D36-B331-9C6FCFE9A340}" type="slidenum">
              <a:rPr lang="zh-CN" altLang="en-US" smtClean="0"/>
              <a:pPr/>
              <a:t>‹#›</a:t>
            </a:fld>
            <a:endParaRPr lang="zh-CN" altLang="en-US" dirty="0"/>
          </a:p>
        </p:txBody>
      </p:sp>
      <p:sp>
        <p:nvSpPr>
          <p:cNvPr id="8" name="矩形: 圆角 7">
            <a:extLst>
              <a:ext uri="{FF2B5EF4-FFF2-40B4-BE49-F238E27FC236}">
                <a16:creationId xmlns:a16="http://schemas.microsoft.com/office/drawing/2014/main" id="{C462250D-7816-4698-AB06-D55CC1575AE0}"/>
              </a:ext>
            </a:extLst>
          </p:cNvPr>
          <p:cNvSpPr/>
          <p:nvPr userDrawn="1"/>
        </p:nvSpPr>
        <p:spPr>
          <a:xfrm>
            <a:off x="304799" y="132161"/>
            <a:ext cx="238125" cy="532945"/>
          </a:xfrm>
          <a:prstGeom prst="roundRect">
            <a:avLst/>
          </a:prstGeom>
          <a:solidFill>
            <a:srgbClr val="9400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51152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30037"/>
            <a:ext cx="3886200" cy="476942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30037"/>
            <a:ext cx="3886200" cy="476942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32F789E-5532-C44B-BE37-3720379333A3}" type="datetime1">
              <a:rPr lang="en-US" altLang="zh-CN" smtClean="0"/>
              <a:t>5/28/2021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715320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0C4CE90-35DF-714E-A54B-1616793996EF}" type="datetime1">
              <a:rPr lang="en-US" altLang="zh-CN" smtClean="0"/>
              <a:t>5/28/2021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4105259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4CB29BE-C124-6E4B-9540-86B6226EA005}" type="datetime1">
              <a:rPr lang="en-US" altLang="zh-CN" smtClean="0"/>
              <a:t>5/28/2021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793511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654D0E-4541-D041-AAF9-9DC55280BABC}" type="datetime1">
              <a:rPr lang="en-US" altLang="zh-CN" smtClean="0"/>
              <a:t>5/28/2021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55501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38121E4-0B7D-5B4D-A93A-4D6BDC0EFBD5}" type="datetime1">
              <a:rPr lang="en-US" altLang="zh-CN" smtClean="0"/>
              <a:t>5/28/2021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479496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28477D0-6F70-944E-B052-F3A5D9F888C2}" type="datetime1">
              <a:rPr lang="en-US" altLang="zh-CN" smtClean="0"/>
              <a:t>5/28/2021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2985827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7A81147-639A-1645-AB65-BD692A4B0E54}" type="datetime1">
              <a:rPr lang="en-US" altLang="zh-CN" smtClean="0"/>
              <a:t>5/28/2021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186778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121" y="95705"/>
            <a:ext cx="7886700" cy="532945"/>
          </a:xfrm>
          <a:prstGeom prst="rect">
            <a:avLst/>
          </a:prstGeom>
          <a:noFill/>
        </p:spPr>
        <p:txBody>
          <a:bodyPr/>
          <a:lstStyle/>
          <a:p>
            <a:pPr marL="0" lvl="0"/>
            <a:r>
              <a:rPr lang="zh-CN" altLang="en-US" dirty="0"/>
              <a:t>单击此处编辑母版标题样式</a:t>
            </a:r>
            <a:endParaRPr lang="en-US" dirty="0"/>
          </a:p>
        </p:txBody>
      </p:sp>
      <p:sp>
        <p:nvSpPr>
          <p:cNvPr id="3" name="Text Placeholder 2"/>
          <p:cNvSpPr>
            <a:spLocks noGrp="1"/>
          </p:cNvSpPr>
          <p:nvPr>
            <p:ph type="body" idx="1"/>
          </p:nvPr>
        </p:nvSpPr>
        <p:spPr>
          <a:xfrm>
            <a:off x="628650" y="1316831"/>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0783800F-2EDC-054D-B04D-A89CE5DA3858}" type="datetime1">
              <a:rPr lang="en-US" altLang="zh-CN" smtClean="0"/>
              <a:t>5/28/2021</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Slide Number Placeholder 5"/>
          <p:cNvSpPr>
            <a:spLocks noGrp="1"/>
          </p:cNvSpPr>
          <p:nvPr>
            <p:ph type="sldNum" sz="quarter" idx="4"/>
          </p:nvPr>
        </p:nvSpPr>
        <p:spPr>
          <a:xfrm>
            <a:off x="8451988" y="6492875"/>
            <a:ext cx="762828" cy="365125"/>
          </a:xfrm>
          <a:prstGeom prst="rect">
            <a:avLst/>
          </a:prstGeom>
        </p:spPr>
        <p:txBody>
          <a:bodyPr vert="horz" lIns="91440" tIns="45720" rIns="91440" bIns="45720" rtlCol="0" anchor="ctr"/>
          <a:lstStyle>
            <a:lvl1pPr algn="ctr">
              <a:defRPr sz="1600" b="1">
                <a:solidFill>
                  <a:schemeClr val="tx1"/>
                </a:solidFill>
                <a:latin typeface="微软雅黑" panose="020B0503020204020204" pitchFamily="34" charset="-122"/>
                <a:ea typeface="微软雅黑" panose="020B0503020204020204" pitchFamily="34" charset="-122"/>
              </a:defRPr>
            </a:lvl1p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2333284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5" r:id="rId12"/>
  </p:sldLayoutIdLst>
  <p:hf hdr="0" ftr="0" dt="0"/>
  <p:txStyles>
    <p:titleStyle>
      <a:lvl1pPr algn="l" defTabSz="914400" rtl="0" eaLnBrk="1" latinLnBrk="0" hangingPunct="1">
        <a:lnSpc>
          <a:spcPct val="90000"/>
        </a:lnSpc>
        <a:spcBef>
          <a:spcPct val="0"/>
        </a:spcBef>
        <a:buNone/>
        <a:defRPr lang="en-US" altLang="en-US" sz="3200" b="1" kern="1200"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defRPr>
      </a:lvl1pPr>
    </p:titleStyle>
    <p:bodyStyle>
      <a:lvl1pPr marL="360000" indent="-360000" algn="l" defTabSz="914400" rtl="0" eaLnBrk="1" latinLnBrk="0" hangingPunct="1">
        <a:lnSpc>
          <a:spcPct val="90000"/>
        </a:lnSpc>
        <a:spcBef>
          <a:spcPts val="1000"/>
        </a:spcBef>
        <a:buClr>
          <a:srgbClr val="94003F"/>
        </a:buClr>
        <a:buSzPct val="70000"/>
        <a:buFont typeface="Wingdings" panose="05000000000000000000" pitchFamily="2" charset="2"/>
        <a:buChar char="u"/>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04b" panose="00000400000000000000" pitchFamily="2"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hyperlink" Target="mailto:xyzhang15@szu.edu.cn"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hyperlink" Target="https://www.mathworks.com/help/vision/ug/local-feature-detection-and-extraction.html" TargetMode="Externa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emf"/><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e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mathworks.com/help/deeplearning/ug/deep-learning-in-matlab.html" TargetMode="External"/><Relationship Id="rId2" Type="http://schemas.openxmlformats.org/officeDocument/2006/relationships/image" Target="../media/image56.png"/><Relationship Id="rId1" Type="http://schemas.openxmlformats.org/officeDocument/2006/relationships/slideLayout" Target="../slideLayouts/slideLayout6.xml"/><Relationship Id="rId5" Type="http://schemas.openxmlformats.org/officeDocument/2006/relationships/hyperlink" Target="https://www.mathworks.com/help/deeplearning/ug/extract-image-features-using-pretrained-network.html" TargetMode="External"/><Relationship Id="rId4" Type="http://schemas.openxmlformats.org/officeDocument/2006/relationships/hyperlink" Target="https://www.mathworks.com/help/deeplearning/ref/vgg16.html"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jpe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2B0737-0771-45C8-9CD7-A3CBF1E811D3}"/>
              </a:ext>
            </a:extLst>
          </p:cNvPr>
          <p:cNvSpPr>
            <a:spLocks noGrp="1"/>
          </p:cNvSpPr>
          <p:nvPr>
            <p:ph type="ctrTitle"/>
          </p:nvPr>
        </p:nvSpPr>
        <p:spPr>
          <a:xfrm>
            <a:off x="685800" y="1122363"/>
            <a:ext cx="7772400" cy="2387600"/>
          </a:xfrm>
        </p:spPr>
        <p:txBody>
          <a:bodyPr/>
          <a:lstStyle/>
          <a:p>
            <a:r>
              <a:rPr lang="zh-CN" altLang="en-US" dirty="0">
                <a:solidFill>
                  <a:srgbClr val="94003F"/>
                </a:solidFill>
              </a:rPr>
              <a:t>多媒体系统导论</a:t>
            </a:r>
            <a:r>
              <a:rPr lang="en-US" altLang="zh-CN" dirty="0">
                <a:solidFill>
                  <a:srgbClr val="94003F"/>
                </a:solidFill>
              </a:rPr>
              <a:t/>
            </a:r>
            <a:br>
              <a:rPr lang="en-US" altLang="zh-CN" dirty="0">
                <a:solidFill>
                  <a:srgbClr val="94003F"/>
                </a:solidFill>
              </a:rPr>
            </a:br>
            <a:r>
              <a:rPr lang="en-US" altLang="zh-CN" sz="3200" dirty="0">
                <a:solidFill>
                  <a:srgbClr val="94003F"/>
                </a:solidFill>
              </a:rPr>
              <a:t>Fundamentals of Multimedia System</a:t>
            </a:r>
            <a:endParaRPr lang="zh-CN" altLang="en-US" sz="3200" dirty="0">
              <a:solidFill>
                <a:srgbClr val="94003F"/>
              </a:solidFill>
            </a:endParaRPr>
          </a:p>
        </p:txBody>
      </p:sp>
      <p:sp>
        <p:nvSpPr>
          <p:cNvPr id="3" name="副标题 2">
            <a:extLst>
              <a:ext uri="{FF2B5EF4-FFF2-40B4-BE49-F238E27FC236}">
                <a16:creationId xmlns:a16="http://schemas.microsoft.com/office/drawing/2014/main" id="{3C307A8E-1E70-4269-B64B-7B4FE2CB43D8}"/>
              </a:ext>
            </a:extLst>
          </p:cNvPr>
          <p:cNvSpPr>
            <a:spLocks noGrp="1"/>
          </p:cNvSpPr>
          <p:nvPr>
            <p:ph type="subTitle" idx="1"/>
          </p:nvPr>
        </p:nvSpPr>
        <p:spPr>
          <a:xfrm>
            <a:off x="1143000" y="3602038"/>
            <a:ext cx="6858000" cy="1655762"/>
          </a:xfrm>
        </p:spPr>
        <p:txBody>
          <a:bodyPr>
            <a:normAutofit lnSpcReduction="10000"/>
          </a:bodyPr>
          <a:lstStyle/>
          <a:p>
            <a:endParaRPr lang="en-US" altLang="zh-TW" dirty="0"/>
          </a:p>
          <a:p>
            <a:r>
              <a:rPr lang="zh-CN" altLang="en-US" dirty="0"/>
              <a:t>授课教师</a:t>
            </a:r>
            <a:r>
              <a:rPr lang="zh-CN" altLang="en-US" dirty="0" smtClean="0"/>
              <a:t>：张小燕</a:t>
            </a:r>
            <a:endParaRPr lang="en-US" altLang="zh-CN" dirty="0"/>
          </a:p>
          <a:p>
            <a:r>
              <a:rPr lang="en-US" altLang="zh-CN" dirty="0" smtClean="0">
                <a:hlinkClick r:id="rId2"/>
              </a:rPr>
              <a:t>xyzhang15@szu.edu.cn</a:t>
            </a:r>
            <a:endParaRPr lang="en-US" altLang="zh-CN" dirty="0" smtClean="0"/>
          </a:p>
          <a:p>
            <a:r>
              <a:rPr lang="en-US" altLang="zh-CN" dirty="0" smtClean="0"/>
              <a:t>2021</a:t>
            </a:r>
            <a:r>
              <a:rPr lang="zh-CN" altLang="en-US" dirty="0" smtClean="0"/>
              <a:t>年</a:t>
            </a:r>
            <a:r>
              <a:rPr lang="zh-CN" altLang="en-US" dirty="0"/>
              <a:t>春季课程</a:t>
            </a:r>
          </a:p>
        </p:txBody>
      </p:sp>
      <p:pic>
        <p:nvPicPr>
          <p:cNvPr id="6" name="图片 10">
            <a:extLst>
              <a:ext uri="{FF2B5EF4-FFF2-40B4-BE49-F238E27FC236}">
                <a16:creationId xmlns:a16="http://schemas.microsoft.com/office/drawing/2014/main" id="{3A5016C3-5892-442E-ABFD-D52AFF38DD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029" y="240061"/>
            <a:ext cx="972064" cy="972064"/>
          </a:xfrm>
          <a:prstGeom prst="rect">
            <a:avLst/>
          </a:prstGeom>
        </p:spPr>
      </p:pic>
      <p:pic>
        <p:nvPicPr>
          <p:cNvPr id="10" name="图片 9">
            <a:extLst>
              <a:ext uri="{FF2B5EF4-FFF2-40B4-BE49-F238E27FC236}">
                <a16:creationId xmlns:a16="http://schemas.microsoft.com/office/drawing/2014/main" id="{B961E0DD-8BFE-4D16-AFD0-6C0D6CD188CD}"/>
              </a:ext>
            </a:extLst>
          </p:cNvPr>
          <p:cNvPicPr>
            <a:picLocks noChangeAspect="1"/>
          </p:cNvPicPr>
          <p:nvPr/>
        </p:nvPicPr>
        <p:blipFill rotWithShape="1">
          <a:blip r:embed="rId4"/>
          <a:srcRect l="952" r="11334" b="15673"/>
          <a:stretch/>
        </p:blipFill>
        <p:spPr>
          <a:xfrm>
            <a:off x="1587252" y="435758"/>
            <a:ext cx="5982790" cy="671692"/>
          </a:xfrm>
          <a:prstGeom prst="rect">
            <a:avLst/>
          </a:prstGeom>
        </p:spPr>
      </p:pic>
      <p:pic>
        <p:nvPicPr>
          <p:cNvPr id="2050" name="Picture 2">
            <a:extLst>
              <a:ext uri="{FF2B5EF4-FFF2-40B4-BE49-F238E27FC236}">
                <a16:creationId xmlns:a16="http://schemas.microsoft.com/office/drawing/2014/main" id="{45AF210B-38FD-403E-B32F-0243E3095A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1446"/>
          <a:stretch/>
        </p:blipFill>
        <p:spPr bwMode="auto">
          <a:xfrm>
            <a:off x="7716202" y="240061"/>
            <a:ext cx="1028437" cy="97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631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50F4CF1A-C1EC-4573-8664-648018E8184D}"/>
              </a:ext>
            </a:extLst>
          </p:cNvPr>
          <p:cNvSpPr>
            <a:spLocks noGrp="1" noChangeArrowheads="1"/>
          </p:cNvSpPr>
          <p:nvPr>
            <p:ph type="title"/>
          </p:nvPr>
        </p:nvSpPr>
        <p:spPr/>
        <p:txBody>
          <a:bodyPr/>
          <a:lstStyle/>
          <a:p>
            <a:r>
              <a:rPr lang="en-US" altLang="zh-CN" dirty="0"/>
              <a:t>Global Features</a:t>
            </a:r>
          </a:p>
        </p:txBody>
      </p:sp>
      <p:sp>
        <p:nvSpPr>
          <p:cNvPr id="4" name="灯片编号占位符 5">
            <a:extLst>
              <a:ext uri="{FF2B5EF4-FFF2-40B4-BE49-F238E27FC236}">
                <a16:creationId xmlns:a16="http://schemas.microsoft.com/office/drawing/2014/main" id="{28700D1C-780D-4EA0-8BB3-80E35224C0D9}"/>
              </a:ext>
            </a:extLst>
          </p:cNvPr>
          <p:cNvSpPr>
            <a:spLocks noGrp="1"/>
          </p:cNvSpPr>
          <p:nvPr>
            <p:ph type="sldNum" sz="quarter" idx="12"/>
          </p:nvPr>
        </p:nvSpPr>
        <p:spPr/>
        <p:txBody>
          <a:bodyPr/>
          <a:lstStyle/>
          <a:p>
            <a:fld id="{09EC4C0F-C259-4091-AB9C-21B1EDEA2CC2}" type="slidenum">
              <a:rPr lang="en-US" altLang="zh-CN"/>
              <a:pPr/>
              <a:t>10</a:t>
            </a:fld>
            <a:endParaRPr lang="en-US" altLang="zh-CN"/>
          </a:p>
        </p:txBody>
      </p:sp>
      <p:sp>
        <p:nvSpPr>
          <p:cNvPr id="5" name="Text Box 5">
            <a:extLst>
              <a:ext uri="{FF2B5EF4-FFF2-40B4-BE49-F238E27FC236}">
                <a16:creationId xmlns:a16="http://schemas.microsoft.com/office/drawing/2014/main" id="{413E06BA-8771-43D0-9280-948F2F529A0B}"/>
              </a:ext>
            </a:extLst>
          </p:cNvPr>
          <p:cNvSpPr txBox="1">
            <a:spLocks noChangeArrowheads="1"/>
          </p:cNvSpPr>
          <p:nvPr/>
        </p:nvSpPr>
        <p:spPr bwMode="auto">
          <a:xfrm>
            <a:off x="502443" y="1970171"/>
            <a:ext cx="620163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zh-CN" dirty="0">
                <a:latin typeface="Script MT Bold" panose="03040602040607080904" pitchFamily="66" charset="0"/>
                <a:ea typeface="宋体" panose="02010600030101010101" pitchFamily="2" charset="-122"/>
              </a:rPr>
              <a:t> </a:t>
            </a:r>
            <a:r>
              <a:rPr lang="en-US" altLang="zh-CN" dirty="0">
                <a:ea typeface="宋体" panose="02010600030101010101" pitchFamily="2" charset="-122"/>
              </a:rPr>
              <a:t>Color </a:t>
            </a:r>
            <a:r>
              <a:rPr lang="en-US" altLang="zh-CN" dirty="0">
                <a:solidFill>
                  <a:srgbClr val="A50021"/>
                </a:solidFill>
                <a:ea typeface="宋体" panose="02010600030101010101" pitchFamily="2" charset="-122"/>
              </a:rPr>
              <a:t>  </a:t>
            </a:r>
            <a:r>
              <a:rPr lang="en-US" altLang="zh-CN" dirty="0">
                <a:solidFill>
                  <a:schemeClr val="accent2"/>
                </a:solidFill>
                <a:ea typeface="宋体" panose="02010600030101010101" pitchFamily="2" charset="-122"/>
              </a:rPr>
              <a:t>(</a:t>
            </a:r>
            <a:r>
              <a:rPr lang="en-US" altLang="zh-CN" dirty="0" smtClean="0">
                <a:solidFill>
                  <a:schemeClr val="accent2"/>
                </a:solidFill>
                <a:ea typeface="宋体" panose="02010600030101010101" pitchFamily="2" charset="-122"/>
              </a:rPr>
              <a:t>histograms, wavelets</a:t>
            </a:r>
            <a:r>
              <a:rPr lang="en-US" altLang="zh-CN" dirty="0">
                <a:solidFill>
                  <a:schemeClr val="accent2"/>
                </a:solidFill>
                <a:ea typeface="宋体" panose="02010600030101010101" pitchFamily="2" charset="-122"/>
              </a:rPr>
              <a:t>)</a:t>
            </a:r>
          </a:p>
          <a:p>
            <a:pPr>
              <a:buFontTx/>
              <a:buChar char="•"/>
            </a:pPr>
            <a:endParaRPr lang="en-US" altLang="zh-CN" dirty="0">
              <a:solidFill>
                <a:schemeClr val="accent2"/>
              </a:solidFill>
              <a:ea typeface="宋体" panose="02010600030101010101" pitchFamily="2" charset="-122"/>
            </a:endParaRPr>
          </a:p>
          <a:p>
            <a:pPr>
              <a:buFontTx/>
              <a:buChar char="•"/>
            </a:pPr>
            <a:r>
              <a:rPr lang="en-US" altLang="zh-CN" dirty="0">
                <a:ea typeface="宋体" panose="02010600030101010101" pitchFamily="2" charset="-122"/>
              </a:rPr>
              <a:t> Texture </a:t>
            </a:r>
            <a:r>
              <a:rPr lang="en-US" altLang="zh-CN" dirty="0" smtClean="0">
                <a:solidFill>
                  <a:schemeClr val="accent2"/>
                </a:solidFill>
                <a:ea typeface="宋体" panose="02010600030101010101" pitchFamily="2" charset="-122"/>
              </a:rPr>
              <a:t>(</a:t>
            </a:r>
            <a:r>
              <a:rPr lang="zh-CN" altLang="en-US" dirty="0" smtClean="0">
                <a:solidFill>
                  <a:schemeClr val="accent2"/>
                </a:solidFill>
                <a:ea typeface="宋体" panose="02010600030101010101" pitchFamily="2" charset="-122"/>
              </a:rPr>
              <a:t>灰度共生矩阵</a:t>
            </a:r>
            <a:r>
              <a:rPr lang="en-US" altLang="zh-CN" dirty="0" smtClean="0">
                <a:solidFill>
                  <a:schemeClr val="accent2"/>
                </a:solidFill>
                <a:ea typeface="宋体" panose="02010600030101010101" pitchFamily="2" charset="-122"/>
              </a:rPr>
              <a:t>, </a:t>
            </a:r>
            <a:r>
              <a:rPr lang="en-US" altLang="zh-CN" dirty="0">
                <a:solidFill>
                  <a:schemeClr val="accent2"/>
                </a:solidFill>
                <a:ea typeface="宋体" panose="02010600030101010101" pitchFamily="2" charset="-122"/>
              </a:rPr>
              <a:t>Gabor filters, </a:t>
            </a:r>
            <a:r>
              <a:rPr lang="en-US" altLang="zh-CN" dirty="0" smtClean="0">
                <a:solidFill>
                  <a:schemeClr val="accent2"/>
                </a:solidFill>
                <a:ea typeface="宋体" panose="02010600030101010101" pitchFamily="2" charset="-122"/>
              </a:rPr>
              <a:t>LBP</a:t>
            </a:r>
            <a:r>
              <a:rPr lang="zh-CN" altLang="en-US" dirty="0" smtClean="0">
                <a:solidFill>
                  <a:schemeClr val="accent2"/>
                </a:solidFill>
                <a:ea typeface="宋体" panose="02010600030101010101" pitchFamily="2" charset="-122"/>
              </a:rPr>
              <a:t>（</a:t>
            </a:r>
            <a:r>
              <a:rPr lang="zh-CN" altLang="en-US" dirty="0">
                <a:solidFill>
                  <a:schemeClr val="accent2"/>
                </a:solidFill>
              </a:rPr>
              <a:t>局部二值模式</a:t>
            </a:r>
            <a:r>
              <a:rPr lang="zh-CN" altLang="en-US" dirty="0" smtClean="0">
                <a:solidFill>
                  <a:schemeClr val="accent2"/>
                </a:solidFill>
                <a:ea typeface="宋体" panose="02010600030101010101" pitchFamily="2" charset="-122"/>
              </a:rPr>
              <a:t>）</a:t>
            </a:r>
            <a:r>
              <a:rPr lang="en-US" altLang="zh-CN" dirty="0" smtClean="0">
                <a:solidFill>
                  <a:schemeClr val="accent2"/>
                </a:solidFill>
                <a:ea typeface="宋体" panose="02010600030101010101" pitchFamily="2" charset="-122"/>
              </a:rPr>
              <a:t>)</a:t>
            </a:r>
            <a:endParaRPr lang="en-US" altLang="zh-CN" dirty="0">
              <a:solidFill>
                <a:schemeClr val="accent2"/>
              </a:solidFill>
              <a:ea typeface="宋体" panose="02010600030101010101" pitchFamily="2" charset="-122"/>
            </a:endParaRPr>
          </a:p>
          <a:p>
            <a:pPr>
              <a:buFontTx/>
              <a:buChar char="•"/>
            </a:pPr>
            <a:endParaRPr lang="en-US" altLang="zh-CN" dirty="0">
              <a:solidFill>
                <a:schemeClr val="accent2"/>
              </a:solidFill>
              <a:ea typeface="宋体" panose="02010600030101010101" pitchFamily="2" charset="-122"/>
            </a:endParaRPr>
          </a:p>
          <a:p>
            <a:pPr indent="-285750">
              <a:buFontTx/>
              <a:buChar char="•"/>
            </a:pPr>
            <a:r>
              <a:rPr lang="en-US" altLang="zh-CN" dirty="0" smtClean="0">
                <a:ea typeface="宋体" panose="02010600030101010101" pitchFamily="2" charset="-122"/>
              </a:rPr>
              <a:t>Shape </a:t>
            </a:r>
            <a:r>
              <a:rPr lang="en-US" altLang="zh-CN" dirty="0">
                <a:solidFill>
                  <a:schemeClr val="accent2"/>
                </a:solidFill>
                <a:ea typeface="宋体" panose="02010600030101010101" pitchFamily="2" charset="-122"/>
              </a:rPr>
              <a:t>(Boundary Matching)</a:t>
            </a:r>
          </a:p>
          <a:p>
            <a:pPr>
              <a:buFontTx/>
              <a:buChar char="•"/>
            </a:pPr>
            <a:endParaRPr lang="en-US" altLang="zh-CN" dirty="0">
              <a:solidFill>
                <a:schemeClr val="accent2"/>
              </a:solidFill>
              <a:ea typeface="宋体" panose="02010600030101010101" pitchFamily="2" charset="-122"/>
            </a:endParaRPr>
          </a:p>
          <a:p>
            <a:pPr>
              <a:buFontTx/>
              <a:buChar char="•"/>
            </a:pPr>
            <a:r>
              <a:rPr lang="en-US" altLang="zh-CN" dirty="0">
                <a:ea typeface="宋体" panose="02010600030101010101" pitchFamily="2" charset="-122"/>
              </a:rPr>
              <a:t> Objects and their Relationships </a:t>
            </a:r>
          </a:p>
          <a:p>
            <a:endParaRPr lang="en-US" altLang="zh-CN" dirty="0">
              <a:solidFill>
                <a:schemeClr val="hlink"/>
              </a:solidFill>
              <a:ea typeface="宋体" panose="02010600030101010101" pitchFamily="2" charset="-122"/>
            </a:endParaRPr>
          </a:p>
          <a:p>
            <a:r>
              <a:rPr lang="en-US" altLang="zh-CN" dirty="0">
                <a:ea typeface="宋体" panose="02010600030101010101" pitchFamily="2" charset="-122"/>
              </a:rPr>
              <a:t>  </a:t>
            </a:r>
            <a:endParaRPr lang="en-US" altLang="zh-CN" dirty="0">
              <a:solidFill>
                <a:schemeClr val="accent2"/>
              </a:solidFill>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25475" y="148432"/>
            <a:ext cx="7953375" cy="1143000"/>
          </a:xfrm>
        </p:spPr>
        <p:txBody>
          <a:bodyPr/>
          <a:lstStyle/>
          <a:p>
            <a:r>
              <a:rPr lang="en-US" altLang="zh-CN" sz="3600" dirty="0" smtClean="0">
                <a:ea typeface="宋体" panose="02010600030101010101" pitchFamily="2" charset="-122"/>
              </a:rPr>
              <a:t> </a:t>
            </a:r>
            <a:r>
              <a:rPr lang="en-US" altLang="zh-CN" dirty="0"/>
              <a:t>Color Histograms</a:t>
            </a:r>
          </a:p>
        </p:txBody>
      </p:sp>
      <p:sp>
        <p:nvSpPr>
          <p:cNvPr id="5123" name="Rectangle 3"/>
          <p:cNvSpPr>
            <a:spLocks noChangeArrowheads="1"/>
          </p:cNvSpPr>
          <p:nvPr/>
        </p:nvSpPr>
        <p:spPr bwMode="auto">
          <a:xfrm>
            <a:off x="0" y="2867025"/>
            <a:ext cx="9144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900">
                <a:latin typeface="Times New Roman" panose="02020603050405020304" pitchFamily="18" charset="0"/>
                <a:ea typeface="宋体" panose="02010600030101010101" pitchFamily="2" charset="-122"/>
              </a:rPr>
              <a:t> </a:t>
            </a:r>
            <a:endParaRPr lang="en-US" altLang="zh-CN" sz="2400">
              <a:latin typeface="Times New Roman" panose="02020603050405020304" pitchFamily="18" charset="0"/>
              <a:ea typeface="宋体" panose="02010600030101010101" pitchFamily="2" charset="-122"/>
            </a:endParaRPr>
          </a:p>
        </p:txBody>
      </p:sp>
      <p:sp>
        <p:nvSpPr>
          <p:cNvPr id="5124" name="Rectangle 4"/>
          <p:cNvSpPr>
            <a:spLocks noChangeArrowheads="1"/>
          </p:cNvSpPr>
          <p:nvPr/>
        </p:nvSpPr>
        <p:spPr bwMode="auto">
          <a:xfrm>
            <a:off x="0" y="3141663"/>
            <a:ext cx="9144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25" name="Text Box 5"/>
          <p:cNvSpPr txBox="1">
            <a:spLocks noChangeArrowheads="1"/>
          </p:cNvSpPr>
          <p:nvPr/>
        </p:nvSpPr>
        <p:spPr bwMode="auto">
          <a:xfrm>
            <a:off x="441325" y="263048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sz="2400">
              <a:latin typeface="Script MT Bold" panose="03040602040607080904" pitchFamily="66" charset="0"/>
              <a:ea typeface="宋体" panose="02010600030101010101" pitchFamily="2" charset="-122"/>
            </a:endParaRPr>
          </a:p>
        </p:txBody>
      </p:sp>
      <p:pic>
        <p:nvPicPr>
          <p:cNvPr id="51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855" y="1291432"/>
            <a:ext cx="6019800"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82246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25475" y="148432"/>
            <a:ext cx="7953375" cy="1143000"/>
          </a:xfrm>
        </p:spPr>
        <p:txBody>
          <a:bodyPr/>
          <a:lstStyle/>
          <a:p>
            <a:r>
              <a:rPr lang="en-US" altLang="zh-CN" sz="3600" dirty="0" smtClean="0">
                <a:ea typeface="宋体" panose="02010600030101010101" pitchFamily="2" charset="-122"/>
              </a:rPr>
              <a:t> </a:t>
            </a:r>
            <a:r>
              <a:rPr lang="en-US" altLang="zh-CN" dirty="0"/>
              <a:t>Histogram Similarity</a:t>
            </a:r>
          </a:p>
        </p:txBody>
      </p:sp>
      <p:sp>
        <p:nvSpPr>
          <p:cNvPr id="5123" name="Rectangle 3"/>
          <p:cNvSpPr>
            <a:spLocks noChangeArrowheads="1"/>
          </p:cNvSpPr>
          <p:nvPr/>
        </p:nvSpPr>
        <p:spPr bwMode="auto">
          <a:xfrm>
            <a:off x="0" y="2867025"/>
            <a:ext cx="9144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900">
                <a:latin typeface="Times New Roman" panose="02020603050405020304" pitchFamily="18" charset="0"/>
                <a:ea typeface="宋体" panose="02010600030101010101" pitchFamily="2" charset="-122"/>
              </a:rPr>
              <a:t> </a:t>
            </a:r>
            <a:endParaRPr lang="en-US" altLang="zh-CN" sz="2400">
              <a:latin typeface="Times New Roman" panose="02020603050405020304" pitchFamily="18" charset="0"/>
              <a:ea typeface="宋体" panose="02010600030101010101" pitchFamily="2" charset="-122"/>
            </a:endParaRPr>
          </a:p>
        </p:txBody>
      </p:sp>
      <p:sp>
        <p:nvSpPr>
          <p:cNvPr id="5124" name="Rectangle 4"/>
          <p:cNvSpPr>
            <a:spLocks noChangeArrowheads="1"/>
          </p:cNvSpPr>
          <p:nvPr/>
        </p:nvSpPr>
        <p:spPr bwMode="auto">
          <a:xfrm>
            <a:off x="0" y="3141663"/>
            <a:ext cx="9144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25" name="Text Box 5"/>
          <p:cNvSpPr txBox="1">
            <a:spLocks noChangeArrowheads="1"/>
          </p:cNvSpPr>
          <p:nvPr/>
        </p:nvSpPr>
        <p:spPr bwMode="auto">
          <a:xfrm>
            <a:off x="441325" y="263048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sz="2400">
              <a:latin typeface="Script MT Bold" panose="03040602040607080904" pitchFamily="66" charset="0"/>
              <a:ea typeface="宋体" panose="02010600030101010101" pitchFamily="2" charset="-122"/>
            </a:endParaRPr>
          </a:p>
        </p:txBody>
      </p:sp>
      <p:sp>
        <p:nvSpPr>
          <p:cNvPr id="7" name="Text Box 3"/>
          <p:cNvSpPr txBox="1">
            <a:spLocks noChangeArrowheads="1"/>
          </p:cNvSpPr>
          <p:nvPr/>
        </p:nvSpPr>
        <p:spPr bwMode="auto">
          <a:xfrm>
            <a:off x="625475" y="1433513"/>
            <a:ext cx="5635625" cy="1196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2400" dirty="0">
                <a:latin typeface="Tahoma" panose="020B0604030504040204" pitchFamily="34" charset="0"/>
                <a:ea typeface="宋体" panose="02010600030101010101" pitchFamily="2" charset="-122"/>
              </a:rPr>
              <a:t>The QBIC color histogram distance is:</a:t>
            </a:r>
          </a:p>
          <a:p>
            <a:pPr algn="ctr" eaLnBrk="1" hangingPunct="1"/>
            <a:endParaRPr lang="en-US" altLang="zh-CN" sz="2400" dirty="0">
              <a:latin typeface="Tahoma" panose="020B0604030504040204" pitchFamily="34" charset="0"/>
              <a:ea typeface="宋体" panose="02010600030101010101" pitchFamily="2" charset="-122"/>
            </a:endParaRPr>
          </a:p>
          <a:p>
            <a:pPr algn="ctr" eaLnBrk="1" hangingPunct="1"/>
            <a:r>
              <a:rPr lang="en-US" altLang="zh-CN" sz="2400" dirty="0" err="1">
                <a:latin typeface="Tahoma" panose="020B0604030504040204" pitchFamily="34" charset="0"/>
                <a:ea typeface="宋体" panose="02010600030101010101" pitchFamily="2" charset="-122"/>
              </a:rPr>
              <a:t>d</a:t>
            </a:r>
            <a:r>
              <a:rPr lang="en-US" altLang="zh-CN" dirty="0" err="1">
                <a:latin typeface="Tahoma" panose="020B0604030504040204" pitchFamily="34" charset="0"/>
                <a:ea typeface="宋体" panose="02010600030101010101" pitchFamily="2" charset="-122"/>
              </a:rPr>
              <a:t>hist</a:t>
            </a:r>
            <a:r>
              <a:rPr lang="en-US" altLang="zh-CN" sz="2400" dirty="0">
                <a:latin typeface="Tahoma" panose="020B0604030504040204" pitchFamily="34" charset="0"/>
                <a:ea typeface="宋体" panose="02010600030101010101" pitchFamily="2" charset="-122"/>
              </a:rPr>
              <a:t>(I,Q) = (h(I) - h(Q))  </a:t>
            </a:r>
            <a:r>
              <a:rPr lang="en-US" altLang="zh-CN" sz="2400" b="1" dirty="0">
                <a:solidFill>
                  <a:schemeClr val="hlink"/>
                </a:solidFill>
                <a:latin typeface="Tahoma" panose="020B0604030504040204" pitchFamily="34" charset="0"/>
                <a:ea typeface="宋体" panose="02010600030101010101" pitchFamily="2" charset="-122"/>
              </a:rPr>
              <a:t>A</a:t>
            </a:r>
            <a:r>
              <a:rPr lang="en-US" altLang="zh-CN" sz="2400" dirty="0">
                <a:latin typeface="Tahoma" panose="020B0604030504040204" pitchFamily="34" charset="0"/>
                <a:ea typeface="宋体" panose="02010600030101010101" pitchFamily="2" charset="-122"/>
              </a:rPr>
              <a:t> (h(I) - h(Q))</a:t>
            </a:r>
          </a:p>
        </p:txBody>
      </p:sp>
      <p:sp>
        <p:nvSpPr>
          <p:cNvPr id="8" name="Text Box 4"/>
          <p:cNvSpPr txBox="1">
            <a:spLocks noChangeArrowheads="1"/>
          </p:cNvSpPr>
          <p:nvPr/>
        </p:nvSpPr>
        <p:spPr bwMode="auto">
          <a:xfrm>
            <a:off x="3914775" y="2119313"/>
            <a:ext cx="317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a:latin typeface="Tahoma" panose="020B0604030504040204" pitchFamily="34" charset="0"/>
                <a:ea typeface="宋体" panose="02010600030101010101" pitchFamily="2" charset="-122"/>
              </a:rPr>
              <a:t>T</a:t>
            </a:r>
          </a:p>
        </p:txBody>
      </p:sp>
      <p:sp>
        <p:nvSpPr>
          <p:cNvPr id="9" name="Text Box 5"/>
          <p:cNvSpPr txBox="1">
            <a:spLocks noChangeArrowheads="1"/>
          </p:cNvSpPr>
          <p:nvPr/>
        </p:nvSpPr>
        <p:spPr bwMode="auto">
          <a:xfrm>
            <a:off x="927100" y="3219451"/>
            <a:ext cx="65532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Tx/>
              <a:buChar char="•"/>
            </a:pPr>
            <a:r>
              <a:rPr lang="en-US" altLang="zh-CN" sz="2400">
                <a:solidFill>
                  <a:schemeClr val="tx2"/>
                </a:solidFill>
                <a:latin typeface="Tahoma" panose="020B0604030504040204" pitchFamily="34" charset="0"/>
                <a:ea typeface="宋体" panose="02010600030101010101" pitchFamily="2" charset="-122"/>
              </a:rPr>
              <a:t> h(I) is a K-bin histogram of a database image</a:t>
            </a:r>
          </a:p>
          <a:p>
            <a:pPr eaLnBrk="1" hangingPunct="1">
              <a:buFontTx/>
              <a:buChar char="•"/>
            </a:pPr>
            <a:endParaRPr lang="en-US" altLang="zh-CN" sz="2400">
              <a:solidFill>
                <a:schemeClr val="tx2"/>
              </a:solidFill>
              <a:latin typeface="Tahoma" panose="020B0604030504040204" pitchFamily="34" charset="0"/>
              <a:ea typeface="宋体" panose="02010600030101010101" pitchFamily="2" charset="-122"/>
            </a:endParaRPr>
          </a:p>
          <a:p>
            <a:pPr eaLnBrk="1" hangingPunct="1">
              <a:buFontTx/>
              <a:buChar char="•"/>
            </a:pPr>
            <a:r>
              <a:rPr lang="en-US" altLang="zh-CN" sz="2400">
                <a:solidFill>
                  <a:schemeClr val="tx2"/>
                </a:solidFill>
                <a:latin typeface="Tahoma" panose="020B0604030504040204" pitchFamily="34" charset="0"/>
                <a:ea typeface="宋体" panose="02010600030101010101" pitchFamily="2" charset="-122"/>
              </a:rPr>
              <a:t> h(Q) is a K-bin histogram of the query image</a:t>
            </a:r>
          </a:p>
          <a:p>
            <a:pPr eaLnBrk="1" hangingPunct="1">
              <a:buFontTx/>
              <a:buChar char="•"/>
            </a:pPr>
            <a:endParaRPr lang="en-US" altLang="zh-CN" sz="2400">
              <a:solidFill>
                <a:schemeClr val="tx2"/>
              </a:solidFill>
              <a:latin typeface="Tahoma" panose="020B0604030504040204" pitchFamily="34" charset="0"/>
              <a:ea typeface="宋体" panose="02010600030101010101" pitchFamily="2" charset="-122"/>
            </a:endParaRPr>
          </a:p>
          <a:p>
            <a:pPr eaLnBrk="1" hangingPunct="1">
              <a:buFontTx/>
              <a:buChar char="•"/>
            </a:pPr>
            <a:r>
              <a:rPr lang="en-US" altLang="zh-CN" sz="2400">
                <a:solidFill>
                  <a:schemeClr val="tx2"/>
                </a:solidFill>
                <a:latin typeface="Tahoma" panose="020B0604030504040204" pitchFamily="34" charset="0"/>
                <a:ea typeface="宋体" panose="02010600030101010101" pitchFamily="2" charset="-122"/>
              </a:rPr>
              <a:t> A is a K x K similarity matrix</a:t>
            </a:r>
          </a:p>
        </p:txBody>
      </p:sp>
    </p:spTree>
    <p:extLst>
      <p:ext uri="{BB962C8B-B14F-4D97-AF65-F5344CB8AC3E}">
        <p14:creationId xmlns:p14="http://schemas.microsoft.com/office/powerpoint/2010/main" val="10687908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txBox="1">
            <a:spLocks noGrp="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Garamond" panose="02020404030301010803" pitchFamily="18" charset="0"/>
                <a:ea typeface="宋体" panose="02010600030101010101" pitchFamily="2" charset="-122"/>
              </a:defRPr>
            </a:lvl1pPr>
            <a:lvl2pPr marL="742950" indent="-285750">
              <a:defRPr>
                <a:solidFill>
                  <a:schemeClr val="tx1"/>
                </a:solidFill>
                <a:latin typeface="Garamond" panose="02020404030301010803" pitchFamily="18" charset="0"/>
                <a:ea typeface="宋体" panose="02010600030101010101" pitchFamily="2" charset="-122"/>
              </a:defRPr>
            </a:lvl2pPr>
            <a:lvl3pPr marL="1143000" indent="-228600">
              <a:defRPr>
                <a:solidFill>
                  <a:schemeClr val="tx1"/>
                </a:solidFill>
                <a:latin typeface="Garamond" panose="02020404030301010803" pitchFamily="18" charset="0"/>
                <a:ea typeface="宋体" panose="02010600030101010101" pitchFamily="2" charset="-122"/>
              </a:defRPr>
            </a:lvl3pPr>
            <a:lvl4pPr marL="1600200" indent="-228600">
              <a:defRPr>
                <a:solidFill>
                  <a:schemeClr val="tx1"/>
                </a:solidFill>
                <a:latin typeface="Garamond" panose="02020404030301010803" pitchFamily="18" charset="0"/>
                <a:ea typeface="宋体" panose="02010600030101010101" pitchFamily="2" charset="-122"/>
              </a:defRPr>
            </a:lvl4pPr>
            <a:lvl5pPr marL="2057400" indent="-22860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algn="r" eaLnBrk="1" hangingPunct="1"/>
            <a:fld id="{1ECFCEA6-A068-4A61-B874-4ABACD50492D}" type="slidenum">
              <a:rPr lang="en-US" altLang="zh-CN" sz="1200">
                <a:latin typeface="Verdana" panose="020B0604030504040204" pitchFamily="34" charset="0"/>
              </a:rPr>
              <a:pPr algn="r" eaLnBrk="1" hangingPunct="1"/>
              <a:t>13</a:t>
            </a:fld>
            <a:endParaRPr lang="en-US" altLang="zh-CN" sz="1200">
              <a:latin typeface="Verdana" panose="020B0604030504040204" pitchFamily="34" charset="0"/>
            </a:endParaRPr>
          </a:p>
        </p:txBody>
      </p:sp>
      <p:sp>
        <p:nvSpPr>
          <p:cNvPr id="31747" name="Rectangle 2"/>
          <p:cNvSpPr>
            <a:spLocks noGrp="1" noChangeArrowheads="1"/>
          </p:cNvSpPr>
          <p:nvPr>
            <p:ph type="title" idx="4294967295"/>
          </p:nvPr>
        </p:nvSpPr>
        <p:spPr>
          <a:xfrm>
            <a:off x="685800" y="-1"/>
            <a:ext cx="7772400" cy="798513"/>
          </a:xfrm>
          <a:noFill/>
        </p:spPr>
        <p:txBody>
          <a:bodyPr anchor="b"/>
          <a:lstStyle/>
          <a:p>
            <a:pPr eaLnBrk="1" hangingPunct="1"/>
            <a:r>
              <a:rPr lang="zh-CN" altLang="en-US" dirty="0" smtClean="0">
                <a:solidFill>
                  <a:srgbClr val="94003F"/>
                </a:solidFill>
              </a:rPr>
              <a:t>颜色直方图  </a:t>
            </a:r>
            <a:endParaRPr lang="zh-CN" altLang="en-US" dirty="0">
              <a:solidFill>
                <a:srgbClr val="94003F"/>
              </a:solidFill>
            </a:endParaRPr>
          </a:p>
        </p:txBody>
      </p:sp>
      <p:sp>
        <p:nvSpPr>
          <p:cNvPr id="31748" name="Rectangle 3"/>
          <p:cNvSpPr>
            <a:spLocks noGrp="1" noChangeArrowheads="1"/>
          </p:cNvSpPr>
          <p:nvPr>
            <p:ph type="body" idx="4294967295"/>
          </p:nvPr>
        </p:nvSpPr>
        <p:spPr>
          <a:xfrm>
            <a:off x="310356" y="1044575"/>
            <a:ext cx="7051675" cy="4114800"/>
          </a:xfrm>
          <a:noFill/>
        </p:spPr>
        <p:txBody>
          <a:bodyPr/>
          <a:lstStyle/>
          <a:p>
            <a:pPr eaLnBrk="1" hangingPunct="1">
              <a:spcAft>
                <a:spcPts val="600"/>
              </a:spcAft>
            </a:pPr>
            <a:r>
              <a:rPr lang="zh-CN" altLang="en-US" dirty="0" smtClean="0">
                <a:latin typeface="宋体" panose="02010600030101010101" pitchFamily="2" charset="-122"/>
                <a:ea typeface="宋体" panose="02010600030101010101" pitchFamily="2" charset="-122"/>
              </a:rPr>
              <a:t>一个灰度级在范围</a:t>
            </a:r>
            <a:r>
              <a:rPr lang="en-US" altLang="zh-CN" dirty="0" smtClean="0">
                <a:latin typeface="宋体" panose="02010600030101010101" pitchFamily="2" charset="-122"/>
                <a:ea typeface="宋体" panose="02010600030101010101" pitchFamily="2" charset="-122"/>
              </a:rPr>
              <a:t>[</a:t>
            </a:r>
            <a:r>
              <a:rPr lang="en-US" altLang="zh-CN" dirty="0" smtClean="0">
                <a:latin typeface="Times New Roman" panose="02020603050405020304" pitchFamily="18" charset="0"/>
                <a:ea typeface="宋体" panose="02010600030101010101" pitchFamily="2" charset="-122"/>
              </a:rPr>
              <a:t>0</a:t>
            </a:r>
            <a:r>
              <a:rPr lang="zh-CN" altLang="en-US" dirty="0" smtClean="0">
                <a:latin typeface="Times New Roman" panose="02020603050405020304" pitchFamily="18" charset="0"/>
                <a:ea typeface="宋体" panose="02010600030101010101" pitchFamily="2" charset="-122"/>
              </a:rPr>
              <a:t>，</a:t>
            </a:r>
            <a:r>
              <a:rPr lang="en-US" altLang="zh-CN" i="1" dirty="0" smtClean="0">
                <a:latin typeface="Times New Roman" panose="02020603050405020304" pitchFamily="18" charset="0"/>
                <a:ea typeface="宋体" panose="02010600030101010101" pitchFamily="2" charset="-122"/>
              </a:rPr>
              <a:t>L</a:t>
            </a:r>
            <a:r>
              <a:rPr lang="en-US" altLang="zh-CN" dirty="0" smtClean="0">
                <a:latin typeface="Times New Roman" panose="02020603050405020304" pitchFamily="18" charset="0"/>
                <a:ea typeface="宋体" panose="02010600030101010101" pitchFamily="2" charset="-122"/>
              </a:rPr>
              <a:t>-1</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的数字图像的直方图是一个离散函数</a:t>
            </a:r>
          </a:p>
          <a:p>
            <a:pPr eaLnBrk="1" hangingPunct="1">
              <a:spcAft>
                <a:spcPts val="600"/>
              </a:spcAft>
              <a:buFont typeface="Wingdings 2" panose="05020102010507070707" pitchFamily="18" charset="2"/>
              <a:buNone/>
            </a:pPr>
            <a:r>
              <a:rPr lang="en-US" altLang="zh-CN" dirty="0" smtClean="0">
                <a:latin typeface="Times New Roman" panose="02020603050405020304" pitchFamily="18" charset="0"/>
                <a:ea typeface="宋体" panose="02010600030101010101" pitchFamily="2" charset="-122"/>
              </a:rPr>
              <a:t>      p(</a:t>
            </a:r>
            <a:r>
              <a:rPr lang="en-US" altLang="zh-CN" i="1" dirty="0" err="1" smtClean="0">
                <a:latin typeface="Times New Roman" panose="02020603050405020304" pitchFamily="18" charset="0"/>
                <a:ea typeface="宋体" panose="02010600030101010101" pitchFamily="2" charset="-122"/>
              </a:rPr>
              <a:t>r</a:t>
            </a:r>
            <a:r>
              <a:rPr lang="en-US" altLang="zh-CN" sz="1200" i="1" dirty="0" err="1" smtClean="0">
                <a:latin typeface="Times New Roman" panose="02020603050405020304" pitchFamily="18" charset="0"/>
                <a:ea typeface="宋体" panose="02010600030101010101" pitchFamily="2" charset="-122"/>
              </a:rPr>
              <a:t>k</a:t>
            </a:r>
            <a:r>
              <a:rPr lang="en-US" altLang="zh-CN" dirty="0" smtClean="0">
                <a:latin typeface="Times New Roman" panose="02020603050405020304" pitchFamily="18" charset="0"/>
                <a:ea typeface="宋体" panose="02010600030101010101" pitchFamily="2" charset="-122"/>
              </a:rPr>
              <a:t>)= </a:t>
            </a:r>
            <a:r>
              <a:rPr lang="en-US" altLang="zh-CN" i="1" dirty="0" err="1" smtClean="0">
                <a:latin typeface="Times New Roman" panose="02020603050405020304" pitchFamily="18" charset="0"/>
                <a:ea typeface="宋体" panose="02010600030101010101" pitchFamily="2" charset="-122"/>
              </a:rPr>
              <a:t>n</a:t>
            </a:r>
            <a:r>
              <a:rPr lang="en-US" altLang="zh-CN" sz="1200" i="1" dirty="0" err="1" smtClean="0">
                <a:latin typeface="Times New Roman" panose="02020603050405020304" pitchFamily="18" charset="0"/>
                <a:ea typeface="宋体" panose="02010600030101010101" pitchFamily="2" charset="-122"/>
              </a:rPr>
              <a:t>k</a:t>
            </a:r>
            <a:r>
              <a:rPr lang="en-US" altLang="zh-CN" dirty="0" smtClean="0">
                <a:latin typeface="Times New Roman" panose="02020603050405020304" pitchFamily="18" charset="0"/>
                <a:ea typeface="宋体" panose="02010600030101010101" pitchFamily="2" charset="-122"/>
              </a:rPr>
              <a:t> /</a:t>
            </a:r>
            <a:r>
              <a:rPr lang="en-US" altLang="zh-CN" i="1" dirty="0" smtClean="0">
                <a:latin typeface="Times New Roman" panose="02020603050405020304" pitchFamily="18" charset="0"/>
                <a:ea typeface="宋体" panose="02010600030101010101" pitchFamily="2" charset="-122"/>
              </a:rPr>
              <a:t>n</a:t>
            </a:r>
          </a:p>
          <a:p>
            <a:pPr eaLnBrk="1" hangingPunct="1">
              <a:spcAft>
                <a:spcPts val="600"/>
              </a:spcAft>
              <a:buFont typeface="Wingdings 2" panose="05020102010507070707" pitchFamily="18" charset="2"/>
              <a:buNone/>
            </a:pPr>
            <a:r>
              <a:rPr lang="en-US" altLang="zh-CN" i="1" dirty="0" smtClean="0">
                <a:latin typeface="Times New Roman" panose="02020603050405020304" pitchFamily="18" charset="0"/>
                <a:ea typeface="宋体" panose="02010600030101010101" pitchFamily="2" charset="-122"/>
              </a:rPr>
              <a:t>       n</a:t>
            </a:r>
            <a:r>
              <a:rPr lang="en-US" altLang="zh-CN" dirty="0" smtClean="0">
                <a:latin typeface="宋体" panose="02010600030101010101" pitchFamily="2" charset="-122"/>
                <a:ea typeface="宋体" panose="02010600030101010101" pitchFamily="2" charset="-122"/>
              </a:rPr>
              <a:t> </a:t>
            </a:r>
            <a:r>
              <a:rPr lang="zh-CN" altLang="en-US" dirty="0" smtClean="0">
                <a:latin typeface="宋体" panose="02010600030101010101" pitchFamily="2" charset="-122"/>
                <a:ea typeface="宋体" panose="02010600030101010101" pitchFamily="2" charset="-122"/>
              </a:rPr>
              <a:t>是图像的像素总数</a:t>
            </a:r>
          </a:p>
          <a:p>
            <a:pPr eaLnBrk="1" hangingPunct="1">
              <a:spcAft>
                <a:spcPts val="600"/>
              </a:spcAft>
              <a:buFont typeface="Wingdings 2" panose="05020102010507070707" pitchFamily="18" charset="2"/>
              <a:buNone/>
            </a:pPr>
            <a:r>
              <a:rPr lang="en-US" altLang="zh-CN" dirty="0" smtClean="0">
                <a:latin typeface="宋体" panose="02010600030101010101" pitchFamily="2" charset="-122"/>
                <a:ea typeface="宋体" panose="02010600030101010101" pitchFamily="2" charset="-122"/>
              </a:rPr>
              <a:t>   </a:t>
            </a:r>
            <a:r>
              <a:rPr lang="en-US" altLang="zh-CN" i="1" dirty="0" err="1" smtClean="0">
                <a:latin typeface="Times New Roman" panose="02020603050405020304" pitchFamily="18" charset="0"/>
                <a:ea typeface="宋体" panose="02010600030101010101" pitchFamily="2" charset="-122"/>
              </a:rPr>
              <a:t>n</a:t>
            </a:r>
            <a:r>
              <a:rPr lang="en-US" altLang="zh-CN" sz="1200" i="1" dirty="0" err="1" smtClean="0">
                <a:latin typeface="Times New Roman" panose="02020603050405020304" pitchFamily="18" charset="0"/>
                <a:ea typeface="宋体" panose="02010600030101010101" pitchFamily="2" charset="-122"/>
              </a:rPr>
              <a:t>k</a:t>
            </a:r>
            <a:r>
              <a:rPr lang="zh-CN" altLang="en-US" dirty="0" smtClean="0">
                <a:latin typeface="宋体" panose="02010600030101010101" pitchFamily="2" charset="-122"/>
                <a:ea typeface="宋体" panose="02010600030101010101" pitchFamily="2" charset="-122"/>
              </a:rPr>
              <a:t>是图像中灰度级为</a:t>
            </a:r>
            <a:r>
              <a:rPr lang="en-US" altLang="zh-CN" dirty="0" err="1" smtClean="0">
                <a:latin typeface="Times New Roman" panose="02020603050405020304" pitchFamily="18" charset="0"/>
                <a:ea typeface="宋体" panose="02010600030101010101" pitchFamily="2" charset="-122"/>
              </a:rPr>
              <a:t>r</a:t>
            </a:r>
            <a:r>
              <a:rPr lang="en-US" altLang="zh-CN" sz="1200" i="1" dirty="0" err="1" smtClean="0">
                <a:latin typeface="Times New Roman" panose="02020603050405020304" pitchFamily="18" charset="0"/>
                <a:ea typeface="宋体" panose="02010600030101010101" pitchFamily="2" charset="-122"/>
              </a:rPr>
              <a:t>k</a:t>
            </a:r>
            <a:r>
              <a:rPr lang="zh-CN" altLang="en-US" dirty="0" smtClean="0">
                <a:latin typeface="宋体" panose="02010600030101010101" pitchFamily="2" charset="-122"/>
                <a:ea typeface="宋体" panose="02010600030101010101" pitchFamily="2" charset="-122"/>
              </a:rPr>
              <a:t>的像素个数</a:t>
            </a:r>
          </a:p>
          <a:p>
            <a:pPr eaLnBrk="1" hangingPunct="1">
              <a:spcAft>
                <a:spcPts val="600"/>
              </a:spcAft>
              <a:buFont typeface="Wingdings 2" panose="05020102010507070707" pitchFamily="18" charset="2"/>
              <a:buNone/>
            </a:pPr>
            <a:r>
              <a:rPr lang="en-US" altLang="zh-CN" dirty="0" smtClean="0">
                <a:latin typeface="Times New Roman" panose="02020603050405020304" pitchFamily="18" charset="0"/>
                <a:ea typeface="宋体" panose="02010600030101010101" pitchFamily="2" charset="-122"/>
              </a:rPr>
              <a:t>       </a:t>
            </a:r>
            <a:r>
              <a:rPr lang="en-US" altLang="zh-CN" i="1" dirty="0" err="1" smtClean="0">
                <a:latin typeface="Times New Roman" panose="02020603050405020304" pitchFamily="18" charset="0"/>
                <a:ea typeface="宋体" panose="02010600030101010101" pitchFamily="2" charset="-122"/>
              </a:rPr>
              <a:t>r</a:t>
            </a:r>
            <a:r>
              <a:rPr lang="en-US" altLang="zh-CN" sz="1200" i="1" dirty="0" err="1" smtClean="0">
                <a:latin typeface="Times New Roman" panose="02020603050405020304" pitchFamily="18" charset="0"/>
                <a:ea typeface="宋体" panose="02010600030101010101" pitchFamily="2" charset="-122"/>
              </a:rPr>
              <a:t>k</a:t>
            </a:r>
            <a:r>
              <a:rPr lang="en-US" altLang="zh-CN" dirty="0" smtClean="0">
                <a:latin typeface="宋体" panose="02010600030101010101" pitchFamily="2" charset="-122"/>
                <a:ea typeface="宋体" panose="02010600030101010101" pitchFamily="2" charset="-122"/>
              </a:rPr>
              <a:t> </a:t>
            </a:r>
            <a:r>
              <a:rPr lang="zh-CN" altLang="en-US" dirty="0" smtClean="0">
                <a:latin typeface="宋体" panose="02010600030101010101" pitchFamily="2" charset="-122"/>
                <a:ea typeface="宋体" panose="02010600030101010101" pitchFamily="2" charset="-122"/>
              </a:rPr>
              <a:t>是第</a:t>
            </a:r>
            <a:r>
              <a:rPr lang="en-US" altLang="zh-CN" i="1" dirty="0" smtClean="0">
                <a:latin typeface="Times New Roman" panose="02020603050405020304" pitchFamily="18" charset="0"/>
                <a:ea typeface="宋体" panose="02010600030101010101" pitchFamily="2" charset="-122"/>
              </a:rPr>
              <a:t>k</a:t>
            </a:r>
            <a:r>
              <a:rPr lang="zh-CN" altLang="en-US" dirty="0" smtClean="0">
                <a:latin typeface="宋体" panose="02010600030101010101" pitchFamily="2" charset="-122"/>
                <a:ea typeface="宋体" panose="02010600030101010101" pitchFamily="2" charset="-122"/>
              </a:rPr>
              <a:t>个灰度级，</a:t>
            </a:r>
            <a:r>
              <a:rPr lang="en-US" altLang="zh-CN" i="1" dirty="0" smtClean="0">
                <a:latin typeface="Times New Roman" panose="02020603050405020304" pitchFamily="18" charset="0"/>
                <a:ea typeface="宋体" panose="02010600030101010101" pitchFamily="2" charset="-122"/>
              </a:rPr>
              <a:t>k</a:t>
            </a:r>
            <a:r>
              <a:rPr lang="en-US" altLang="zh-CN" dirty="0" smtClean="0">
                <a:latin typeface="Times New Roman" panose="02020603050405020304" pitchFamily="18" charset="0"/>
                <a:ea typeface="宋体" panose="02010600030101010101" pitchFamily="2" charset="-122"/>
              </a:rPr>
              <a:t> = 0,1,2,…,</a:t>
            </a:r>
            <a:r>
              <a:rPr lang="en-US" altLang="zh-CN" i="1" dirty="0" smtClean="0">
                <a:latin typeface="Times New Roman" panose="02020603050405020304" pitchFamily="18" charset="0"/>
                <a:ea typeface="宋体" panose="02010600030101010101" pitchFamily="2" charset="-122"/>
              </a:rPr>
              <a:t>L</a:t>
            </a:r>
            <a:r>
              <a:rPr lang="en-US" altLang="zh-CN" dirty="0" smtClean="0">
                <a:latin typeface="Times New Roman" panose="02020603050405020304" pitchFamily="18" charset="0"/>
                <a:ea typeface="宋体" panose="02010600030101010101" pitchFamily="2" charset="-122"/>
              </a:rPr>
              <a:t>-1</a:t>
            </a:r>
          </a:p>
        </p:txBody>
      </p:sp>
      <p:sp>
        <p:nvSpPr>
          <p:cNvPr id="276486" name="Rectangle 6"/>
          <p:cNvSpPr>
            <a:spLocks noChangeArrowheads="1"/>
          </p:cNvSpPr>
          <p:nvPr/>
        </p:nvSpPr>
        <p:spPr bwMode="auto">
          <a:xfrm>
            <a:off x="4479925" y="3101975"/>
            <a:ext cx="184150" cy="366713"/>
          </a:xfrm>
          <a:prstGeom prst="rect">
            <a:avLst/>
          </a:prstGeom>
          <a:noFill/>
          <a:ln w="9525">
            <a:noFill/>
            <a:miter lim="800000"/>
            <a:headEnd/>
            <a:tailEnd/>
          </a:ln>
          <a:effectLst/>
        </p:spPr>
        <p:txBody>
          <a:bodyPr wrap="none" anchor="ctr">
            <a:spAutoFit/>
          </a:bodyPr>
          <a:lstStyle/>
          <a:p>
            <a:pPr algn="ctr" eaLnBrk="1" hangingPunct="1">
              <a:defRPr/>
            </a:pPr>
            <a:endParaRPr lang="zh-CN" altLang="en-US">
              <a:effectLst>
                <a:outerShdw blurRad="38100" dist="38100" dir="2700000" algn="tl">
                  <a:srgbClr val="000000">
                    <a:alpha val="43137"/>
                  </a:srgbClr>
                </a:outerShdw>
              </a:effectLst>
              <a:latin typeface="Verdana" pitchFamily="34" charset="0"/>
            </a:endParaRPr>
          </a:p>
        </p:txBody>
      </p:sp>
      <p:pic>
        <p:nvPicPr>
          <p:cNvPr id="31750" name="Picture 8" descr="1356089089_89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4241038"/>
            <a:ext cx="3342289" cy="262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3"/>
          <p:cNvPicPr>
            <a:picLocks noChangeAspect="1" noChangeArrowheads="1"/>
          </p:cNvPicPr>
          <p:nvPr/>
        </p:nvPicPr>
        <p:blipFill>
          <a:blip r:embed="rId3">
            <a:extLst>
              <a:ext uri="{28A0092B-C50C-407E-A947-70E740481C1C}">
                <a14:useLocalDpi xmlns:a14="http://schemas.microsoft.com/office/drawing/2010/main" val="0"/>
              </a:ext>
            </a:extLst>
          </a:blip>
          <a:srcRect r="2750"/>
          <a:stretch>
            <a:fillRect/>
          </a:stretch>
        </p:blipFill>
        <p:spPr bwMode="auto">
          <a:xfrm>
            <a:off x="360363" y="4319588"/>
            <a:ext cx="47625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63324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dirty="0"/>
              <a:t>Object-based</a:t>
            </a:r>
          </a:p>
        </p:txBody>
      </p:sp>
      <p:sp>
        <p:nvSpPr>
          <p:cNvPr id="11267" name="Line 3"/>
          <p:cNvSpPr>
            <a:spLocks noChangeShapeType="1"/>
          </p:cNvSpPr>
          <p:nvPr/>
        </p:nvSpPr>
        <p:spPr bwMode="auto">
          <a:xfrm>
            <a:off x="457200" y="3048000"/>
            <a:ext cx="8153400"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8" name="Text Box 4"/>
          <p:cNvSpPr txBox="1">
            <a:spLocks noChangeArrowheads="1"/>
          </p:cNvSpPr>
          <p:nvPr/>
        </p:nvSpPr>
        <p:spPr bwMode="auto">
          <a:xfrm>
            <a:off x="457200" y="3048000"/>
            <a:ext cx="2136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400">
                <a:latin typeface="Times New Roman" panose="02020603050405020304" pitchFamily="18" charset="0"/>
                <a:ea typeface="宋体" panose="02010600030101010101" pitchFamily="2" charset="-122"/>
              </a:rPr>
              <a:t>Image Database</a:t>
            </a:r>
          </a:p>
        </p:txBody>
      </p:sp>
      <p:sp>
        <p:nvSpPr>
          <p:cNvPr id="11269" name="Text Box 5"/>
          <p:cNvSpPr txBox="1">
            <a:spLocks noChangeArrowheads="1"/>
          </p:cNvSpPr>
          <p:nvPr/>
        </p:nvSpPr>
        <p:spPr bwMode="auto">
          <a:xfrm>
            <a:off x="1447800" y="1828800"/>
            <a:ext cx="1782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400">
                <a:solidFill>
                  <a:srgbClr val="993300"/>
                </a:solidFill>
                <a:latin typeface="Times New Roman" panose="02020603050405020304" pitchFamily="18" charset="0"/>
                <a:ea typeface="宋体" panose="02010600030101010101" pitchFamily="2" charset="-122"/>
              </a:rPr>
              <a:t>Query Image</a:t>
            </a:r>
            <a:endParaRPr lang="en-US" altLang="zh-CN" sz="2400">
              <a:latin typeface="Times New Roman" panose="02020603050405020304" pitchFamily="18" charset="0"/>
              <a:ea typeface="宋体" panose="02010600030101010101" pitchFamily="2" charset="-122"/>
            </a:endParaRPr>
          </a:p>
        </p:txBody>
      </p:sp>
      <p:pic>
        <p:nvPicPr>
          <p:cNvPr id="11270" name="Picture 6" descr="24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86000"/>
            <a:ext cx="862013" cy="609600"/>
          </a:xfrm>
          <a:prstGeom prst="rect">
            <a:avLst/>
          </a:prstGeom>
          <a:noFill/>
          <a:ln w="12700">
            <a:solidFill>
              <a:srgbClr val="993300"/>
            </a:solidFill>
            <a:miter lim="800000"/>
            <a:headEnd/>
            <a:tailEnd/>
          </a:ln>
          <a:extLst>
            <a:ext uri="{909E8E84-426E-40DD-AFC4-6F175D3DCCD1}">
              <a14:hiddenFill xmlns:a14="http://schemas.microsoft.com/office/drawing/2010/main">
                <a:solidFill>
                  <a:srgbClr val="FFFFFF"/>
                </a:solidFill>
              </a14:hiddenFill>
            </a:ext>
          </a:extLst>
        </p:spPr>
      </p:pic>
      <p:sp>
        <p:nvSpPr>
          <p:cNvPr id="11271" name="Text Box 7"/>
          <p:cNvSpPr txBox="1">
            <a:spLocks noChangeArrowheads="1"/>
          </p:cNvSpPr>
          <p:nvPr/>
        </p:nvSpPr>
        <p:spPr bwMode="auto">
          <a:xfrm>
            <a:off x="6096000" y="1828800"/>
            <a:ext cx="2322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400">
                <a:solidFill>
                  <a:srgbClr val="000099"/>
                </a:solidFill>
                <a:latin typeface="Times New Roman" panose="02020603050405020304" pitchFamily="18" charset="0"/>
                <a:ea typeface="宋体" panose="02010600030101010101" pitchFamily="2" charset="-122"/>
              </a:rPr>
              <a:t>Retrieved Images</a:t>
            </a:r>
            <a:endParaRPr lang="en-US" altLang="zh-CN" sz="2400">
              <a:latin typeface="Times New Roman" panose="02020603050405020304" pitchFamily="18" charset="0"/>
              <a:ea typeface="宋体" panose="02010600030101010101" pitchFamily="2" charset="-122"/>
            </a:endParaRPr>
          </a:p>
        </p:txBody>
      </p:sp>
      <p:sp>
        <p:nvSpPr>
          <p:cNvPr id="11272" name="Line 8"/>
          <p:cNvSpPr>
            <a:spLocks noChangeShapeType="1"/>
          </p:cNvSpPr>
          <p:nvPr/>
        </p:nvSpPr>
        <p:spPr bwMode="auto">
          <a:xfrm>
            <a:off x="2895600" y="4724400"/>
            <a:ext cx="762000" cy="0"/>
          </a:xfrm>
          <a:prstGeom prst="line">
            <a:avLst/>
          </a:prstGeom>
          <a:noFill/>
          <a:ln w="19050">
            <a:solidFill>
              <a:schemeClr val="tx1"/>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pic>
        <p:nvPicPr>
          <p:cNvPr id="11273" name="Picture 9" descr="10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581400"/>
            <a:ext cx="833438"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4" name="Picture 10" descr="24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5399088"/>
            <a:ext cx="835025"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5" name="Picture 11" descr="31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4800600"/>
            <a:ext cx="835025"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6" name="Rectangle 12"/>
          <p:cNvSpPr>
            <a:spLocks noChangeArrowheads="1"/>
          </p:cNvSpPr>
          <p:nvPr/>
        </p:nvSpPr>
        <p:spPr bwMode="auto">
          <a:xfrm>
            <a:off x="1828800" y="3505200"/>
            <a:ext cx="990600" cy="2514600"/>
          </a:xfrm>
          <a:prstGeom prst="rect">
            <a:avLst/>
          </a:prstGeom>
          <a:noFill/>
          <a:ln w="19050">
            <a:solidFill>
              <a:srgbClr val="33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1277" name="Text Box 13"/>
          <p:cNvSpPr txBox="1">
            <a:spLocks noChangeArrowheads="1"/>
          </p:cNvSpPr>
          <p:nvPr/>
        </p:nvSpPr>
        <p:spPr bwMode="auto">
          <a:xfrm>
            <a:off x="1828800" y="6096000"/>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a:latin typeface="Tahoma" panose="020B0604030504040204" pitchFamily="34" charset="0"/>
                <a:ea typeface="宋体" panose="02010600030101010101" pitchFamily="2" charset="-122"/>
              </a:rPr>
              <a:t>Images</a:t>
            </a:r>
          </a:p>
        </p:txBody>
      </p:sp>
      <p:sp>
        <p:nvSpPr>
          <p:cNvPr id="11278" name="Rectangle 14"/>
          <p:cNvSpPr>
            <a:spLocks noChangeArrowheads="1"/>
          </p:cNvSpPr>
          <p:nvPr/>
        </p:nvSpPr>
        <p:spPr bwMode="auto">
          <a:xfrm>
            <a:off x="3733800" y="3505200"/>
            <a:ext cx="838200" cy="2514600"/>
          </a:xfrm>
          <a:prstGeom prst="rect">
            <a:avLst/>
          </a:prstGeom>
          <a:noFill/>
          <a:ln w="19050">
            <a:solidFill>
              <a:srgbClr val="33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1279" name="Text Box 15"/>
          <p:cNvSpPr txBox="1">
            <a:spLocks noChangeArrowheads="1"/>
          </p:cNvSpPr>
          <p:nvPr/>
        </p:nvSpPr>
        <p:spPr bwMode="auto">
          <a:xfrm>
            <a:off x="3200400" y="5942013"/>
            <a:ext cx="19050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a:solidFill>
                  <a:srgbClr val="FF0000"/>
                </a:solidFill>
                <a:latin typeface="Tahoma" panose="020B0604030504040204" pitchFamily="34" charset="0"/>
                <a:ea typeface="宋体" panose="02010600030101010101" pitchFamily="2" charset="-122"/>
              </a:rPr>
              <a:t>Object-oriented Feature Extraction</a:t>
            </a:r>
          </a:p>
        </p:txBody>
      </p:sp>
      <p:sp>
        <p:nvSpPr>
          <p:cNvPr id="11280" name="Text Box 16"/>
          <p:cNvSpPr txBox="1">
            <a:spLocks noChangeArrowheads="1"/>
          </p:cNvSpPr>
          <p:nvPr/>
        </p:nvSpPr>
        <p:spPr bwMode="auto">
          <a:xfrm>
            <a:off x="457200" y="2514600"/>
            <a:ext cx="76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400">
                <a:latin typeface="Times New Roman" panose="02020603050405020304" pitchFamily="18" charset="0"/>
                <a:ea typeface="宋体" panose="02010600030101010101" pitchFamily="2" charset="-122"/>
              </a:rPr>
              <a:t>User</a:t>
            </a:r>
          </a:p>
        </p:txBody>
      </p:sp>
      <p:pic>
        <p:nvPicPr>
          <p:cNvPr id="11281" name="Picture 17" descr="24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2362200"/>
            <a:ext cx="835025" cy="544513"/>
          </a:xfrm>
          <a:prstGeom prst="rect">
            <a:avLst/>
          </a:prstGeom>
          <a:noFill/>
          <a:ln w="12700">
            <a:solidFill>
              <a:srgbClr val="993300"/>
            </a:solidFill>
            <a:miter lim="800000"/>
            <a:headEnd/>
            <a:tailEnd/>
          </a:ln>
          <a:extLst>
            <a:ext uri="{909E8E84-426E-40DD-AFC4-6F175D3DCCD1}">
              <a14:hiddenFill xmlns:a14="http://schemas.microsoft.com/office/drawing/2010/main">
                <a:solidFill>
                  <a:srgbClr val="FFFFFF"/>
                </a:solidFill>
              </a14:hiddenFill>
            </a:ext>
          </a:extLst>
        </p:spPr>
      </p:pic>
      <p:sp>
        <p:nvSpPr>
          <p:cNvPr id="11282" name="Line 18"/>
          <p:cNvSpPr>
            <a:spLocks noChangeShapeType="1"/>
          </p:cNvSpPr>
          <p:nvPr/>
        </p:nvSpPr>
        <p:spPr bwMode="auto">
          <a:xfrm>
            <a:off x="4648200" y="4724400"/>
            <a:ext cx="762000" cy="0"/>
          </a:xfrm>
          <a:prstGeom prst="line">
            <a:avLst/>
          </a:prstGeom>
          <a:noFill/>
          <a:ln w="19050">
            <a:solidFill>
              <a:schemeClr val="tx1"/>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83" name="Line 19"/>
          <p:cNvSpPr>
            <a:spLocks noChangeShapeType="1"/>
          </p:cNvSpPr>
          <p:nvPr/>
        </p:nvSpPr>
        <p:spPr bwMode="auto">
          <a:xfrm>
            <a:off x="2971800" y="2667000"/>
            <a:ext cx="762000" cy="0"/>
          </a:xfrm>
          <a:prstGeom prst="line">
            <a:avLst/>
          </a:prstGeom>
          <a:noFill/>
          <a:ln w="19050">
            <a:solidFill>
              <a:schemeClr val="tx1"/>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1284" name="Group 20"/>
          <p:cNvGrpSpPr>
            <a:grpSpLocks/>
          </p:cNvGrpSpPr>
          <p:nvPr/>
        </p:nvGrpSpPr>
        <p:grpSpPr bwMode="auto">
          <a:xfrm>
            <a:off x="3810000" y="2590800"/>
            <a:ext cx="668338" cy="200025"/>
            <a:chOff x="3115" y="860"/>
            <a:chExt cx="421" cy="126"/>
          </a:xfrm>
        </p:grpSpPr>
        <p:sp>
          <p:nvSpPr>
            <p:cNvPr id="11325" name="Freeform 21"/>
            <p:cNvSpPr>
              <a:spLocks/>
            </p:cNvSpPr>
            <p:nvPr/>
          </p:nvSpPr>
          <p:spPr bwMode="auto">
            <a:xfrm>
              <a:off x="3154" y="892"/>
              <a:ext cx="126" cy="94"/>
            </a:xfrm>
            <a:custGeom>
              <a:avLst/>
              <a:gdLst>
                <a:gd name="T0" fmla="*/ 0 w 126"/>
                <a:gd name="T1" fmla="*/ 14 h 94"/>
                <a:gd name="T2" fmla="*/ 126 w 126"/>
                <a:gd name="T3" fmla="*/ 21 h 94"/>
                <a:gd name="T4" fmla="*/ 21 w 126"/>
                <a:gd name="T5" fmla="*/ 63 h 94"/>
                <a:gd name="T6" fmla="*/ 0 w 126"/>
                <a:gd name="T7" fmla="*/ 14 h 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6" h="94">
                  <a:moveTo>
                    <a:pt x="0" y="14"/>
                  </a:moveTo>
                  <a:cubicBezTo>
                    <a:pt x="42" y="0"/>
                    <a:pt x="85" y="7"/>
                    <a:pt x="126" y="21"/>
                  </a:cubicBezTo>
                  <a:cubicBezTo>
                    <a:pt x="114" y="94"/>
                    <a:pt x="102" y="70"/>
                    <a:pt x="21" y="63"/>
                  </a:cubicBezTo>
                  <a:cubicBezTo>
                    <a:pt x="10" y="47"/>
                    <a:pt x="0" y="34"/>
                    <a:pt x="0" y="14"/>
                  </a:cubicBezTo>
                  <a:close/>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26" name="Freeform 22"/>
            <p:cNvSpPr>
              <a:spLocks/>
            </p:cNvSpPr>
            <p:nvPr/>
          </p:nvSpPr>
          <p:spPr bwMode="auto">
            <a:xfrm>
              <a:off x="3115" y="860"/>
              <a:ext cx="390" cy="61"/>
            </a:xfrm>
            <a:custGeom>
              <a:avLst/>
              <a:gdLst>
                <a:gd name="T0" fmla="*/ 39 w 390"/>
                <a:gd name="T1" fmla="*/ 46 h 61"/>
                <a:gd name="T2" fmla="*/ 81 w 390"/>
                <a:gd name="T3" fmla="*/ 25 h 61"/>
                <a:gd name="T4" fmla="*/ 236 w 390"/>
                <a:gd name="T5" fmla="*/ 4 h 61"/>
                <a:gd name="T6" fmla="*/ 390 w 390"/>
                <a:gd name="T7" fmla="*/ 11 h 6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0" h="61">
                  <a:moveTo>
                    <a:pt x="39" y="46"/>
                  </a:moveTo>
                  <a:cubicBezTo>
                    <a:pt x="116" y="20"/>
                    <a:pt x="0" y="61"/>
                    <a:pt x="81" y="25"/>
                  </a:cubicBezTo>
                  <a:cubicBezTo>
                    <a:pt x="136" y="0"/>
                    <a:pt x="166" y="8"/>
                    <a:pt x="236" y="4"/>
                  </a:cubicBezTo>
                  <a:cubicBezTo>
                    <a:pt x="357" y="12"/>
                    <a:pt x="306" y="11"/>
                    <a:pt x="390" y="11"/>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27" name="Freeform 23"/>
            <p:cNvSpPr>
              <a:spLocks/>
            </p:cNvSpPr>
            <p:nvPr/>
          </p:nvSpPr>
          <p:spPr bwMode="auto">
            <a:xfrm>
              <a:off x="3273" y="878"/>
              <a:ext cx="218" cy="42"/>
            </a:xfrm>
            <a:custGeom>
              <a:avLst/>
              <a:gdLst>
                <a:gd name="T0" fmla="*/ 0 w 218"/>
                <a:gd name="T1" fmla="*/ 42 h 42"/>
                <a:gd name="T2" fmla="*/ 162 w 218"/>
                <a:gd name="T3" fmla="*/ 21 h 42"/>
                <a:gd name="T4" fmla="*/ 218 w 218"/>
                <a:gd name="T5" fmla="*/ 0 h 42"/>
                <a:gd name="T6" fmla="*/ 0 60000 65536"/>
                <a:gd name="T7" fmla="*/ 0 60000 65536"/>
                <a:gd name="T8" fmla="*/ 0 60000 65536"/>
              </a:gdLst>
              <a:ahLst/>
              <a:cxnLst>
                <a:cxn ang="T6">
                  <a:pos x="T0" y="T1"/>
                </a:cxn>
                <a:cxn ang="T7">
                  <a:pos x="T2" y="T3"/>
                </a:cxn>
                <a:cxn ang="T8">
                  <a:pos x="T4" y="T5"/>
                </a:cxn>
              </a:cxnLst>
              <a:rect l="0" t="0" r="r" b="b"/>
              <a:pathLst>
                <a:path w="218" h="42">
                  <a:moveTo>
                    <a:pt x="0" y="42"/>
                  </a:moveTo>
                  <a:cubicBezTo>
                    <a:pt x="91" y="20"/>
                    <a:pt x="37" y="29"/>
                    <a:pt x="162" y="21"/>
                  </a:cubicBezTo>
                  <a:cubicBezTo>
                    <a:pt x="209" y="5"/>
                    <a:pt x="191" y="14"/>
                    <a:pt x="218" y="0"/>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28" name="Freeform 24"/>
            <p:cNvSpPr>
              <a:spLocks/>
            </p:cNvSpPr>
            <p:nvPr/>
          </p:nvSpPr>
          <p:spPr bwMode="auto">
            <a:xfrm>
              <a:off x="3259" y="871"/>
              <a:ext cx="277" cy="91"/>
            </a:xfrm>
            <a:custGeom>
              <a:avLst/>
              <a:gdLst>
                <a:gd name="T0" fmla="*/ 0 w 277"/>
                <a:gd name="T1" fmla="*/ 91 h 91"/>
                <a:gd name="T2" fmla="*/ 211 w 277"/>
                <a:gd name="T3" fmla="*/ 63 h 91"/>
                <a:gd name="T4" fmla="*/ 253 w 277"/>
                <a:gd name="T5" fmla="*/ 0 h 91"/>
                <a:gd name="T6" fmla="*/ 0 60000 65536"/>
                <a:gd name="T7" fmla="*/ 0 60000 65536"/>
                <a:gd name="T8" fmla="*/ 0 60000 65536"/>
              </a:gdLst>
              <a:ahLst/>
              <a:cxnLst>
                <a:cxn ang="T6">
                  <a:pos x="T0" y="T1"/>
                </a:cxn>
                <a:cxn ang="T7">
                  <a:pos x="T2" y="T3"/>
                </a:cxn>
                <a:cxn ang="T8">
                  <a:pos x="T4" y="T5"/>
                </a:cxn>
              </a:cxnLst>
              <a:rect l="0" t="0" r="r" b="b"/>
              <a:pathLst>
                <a:path w="277" h="91">
                  <a:moveTo>
                    <a:pt x="0" y="91"/>
                  </a:moveTo>
                  <a:cubicBezTo>
                    <a:pt x="71" y="84"/>
                    <a:pt x="140" y="72"/>
                    <a:pt x="211" y="63"/>
                  </a:cubicBezTo>
                  <a:cubicBezTo>
                    <a:pt x="229" y="51"/>
                    <a:pt x="277" y="24"/>
                    <a:pt x="253" y="0"/>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1285" name="Group 25"/>
          <p:cNvGrpSpPr>
            <a:grpSpLocks/>
          </p:cNvGrpSpPr>
          <p:nvPr/>
        </p:nvGrpSpPr>
        <p:grpSpPr bwMode="auto">
          <a:xfrm>
            <a:off x="3886200" y="4876800"/>
            <a:ext cx="595313" cy="496888"/>
            <a:chOff x="1278" y="3035"/>
            <a:chExt cx="759" cy="793"/>
          </a:xfrm>
        </p:grpSpPr>
        <p:sp>
          <p:nvSpPr>
            <p:cNvPr id="11319" name="Freeform 26"/>
            <p:cNvSpPr>
              <a:spLocks/>
            </p:cNvSpPr>
            <p:nvPr/>
          </p:nvSpPr>
          <p:spPr bwMode="auto">
            <a:xfrm>
              <a:off x="1285" y="3049"/>
              <a:ext cx="106" cy="372"/>
            </a:xfrm>
            <a:custGeom>
              <a:avLst/>
              <a:gdLst>
                <a:gd name="T0" fmla="*/ 0 w 106"/>
                <a:gd name="T1" fmla="*/ 0 h 372"/>
                <a:gd name="T2" fmla="*/ 22 w 106"/>
                <a:gd name="T3" fmla="*/ 119 h 372"/>
                <a:gd name="T4" fmla="*/ 43 w 106"/>
                <a:gd name="T5" fmla="*/ 189 h 372"/>
                <a:gd name="T6" fmla="*/ 50 w 106"/>
                <a:gd name="T7" fmla="*/ 224 h 372"/>
                <a:gd name="T8" fmla="*/ 57 w 106"/>
                <a:gd name="T9" fmla="*/ 274 h 372"/>
                <a:gd name="T10" fmla="*/ 106 w 106"/>
                <a:gd name="T11" fmla="*/ 372 h 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6" h="372">
                  <a:moveTo>
                    <a:pt x="0" y="0"/>
                  </a:moveTo>
                  <a:cubicBezTo>
                    <a:pt x="15" y="46"/>
                    <a:pt x="15" y="63"/>
                    <a:pt x="22" y="119"/>
                  </a:cubicBezTo>
                  <a:cubicBezTo>
                    <a:pt x="27" y="154"/>
                    <a:pt x="35" y="149"/>
                    <a:pt x="43" y="189"/>
                  </a:cubicBezTo>
                  <a:cubicBezTo>
                    <a:pt x="45" y="201"/>
                    <a:pt x="48" y="212"/>
                    <a:pt x="50" y="224"/>
                  </a:cubicBezTo>
                  <a:cubicBezTo>
                    <a:pt x="53" y="241"/>
                    <a:pt x="54" y="257"/>
                    <a:pt x="57" y="274"/>
                  </a:cubicBezTo>
                  <a:cubicBezTo>
                    <a:pt x="64" y="312"/>
                    <a:pt x="106" y="334"/>
                    <a:pt x="106" y="372"/>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20" name="Freeform 27"/>
            <p:cNvSpPr>
              <a:spLocks/>
            </p:cNvSpPr>
            <p:nvPr/>
          </p:nvSpPr>
          <p:spPr bwMode="auto">
            <a:xfrm>
              <a:off x="1278" y="3035"/>
              <a:ext cx="759" cy="793"/>
            </a:xfrm>
            <a:custGeom>
              <a:avLst/>
              <a:gdLst>
                <a:gd name="T0" fmla="*/ 113 w 759"/>
                <a:gd name="T1" fmla="*/ 393 h 793"/>
                <a:gd name="T2" fmla="*/ 148 w 759"/>
                <a:gd name="T3" fmla="*/ 533 h 793"/>
                <a:gd name="T4" fmla="*/ 183 w 759"/>
                <a:gd name="T5" fmla="*/ 660 h 793"/>
                <a:gd name="T6" fmla="*/ 260 w 759"/>
                <a:gd name="T7" fmla="*/ 793 h 793"/>
                <a:gd name="T8" fmla="*/ 345 w 759"/>
                <a:gd name="T9" fmla="*/ 772 h 793"/>
                <a:gd name="T10" fmla="*/ 387 w 759"/>
                <a:gd name="T11" fmla="*/ 744 h 793"/>
                <a:gd name="T12" fmla="*/ 408 w 759"/>
                <a:gd name="T13" fmla="*/ 730 h 793"/>
                <a:gd name="T14" fmla="*/ 513 w 759"/>
                <a:gd name="T15" fmla="*/ 667 h 793"/>
                <a:gd name="T16" fmla="*/ 576 w 759"/>
                <a:gd name="T17" fmla="*/ 639 h 793"/>
                <a:gd name="T18" fmla="*/ 619 w 759"/>
                <a:gd name="T19" fmla="*/ 583 h 793"/>
                <a:gd name="T20" fmla="*/ 682 w 759"/>
                <a:gd name="T21" fmla="*/ 414 h 793"/>
                <a:gd name="T22" fmla="*/ 724 w 759"/>
                <a:gd name="T23" fmla="*/ 295 h 793"/>
                <a:gd name="T24" fmla="*/ 633 w 759"/>
                <a:gd name="T25" fmla="*/ 0 h 793"/>
                <a:gd name="T26" fmla="*/ 569 w 759"/>
                <a:gd name="T27" fmla="*/ 35 h 793"/>
                <a:gd name="T28" fmla="*/ 555 w 759"/>
                <a:gd name="T29" fmla="*/ 56 h 793"/>
                <a:gd name="T30" fmla="*/ 534 w 759"/>
                <a:gd name="T31" fmla="*/ 63 h 793"/>
                <a:gd name="T32" fmla="*/ 527 w 759"/>
                <a:gd name="T33" fmla="*/ 84 h 793"/>
                <a:gd name="T34" fmla="*/ 478 w 759"/>
                <a:gd name="T35" fmla="*/ 147 h 793"/>
                <a:gd name="T36" fmla="*/ 422 w 759"/>
                <a:gd name="T37" fmla="*/ 252 h 793"/>
                <a:gd name="T38" fmla="*/ 401 w 759"/>
                <a:gd name="T39" fmla="*/ 259 h 793"/>
                <a:gd name="T40" fmla="*/ 380 w 759"/>
                <a:gd name="T41" fmla="*/ 273 h 793"/>
                <a:gd name="T42" fmla="*/ 345 w 759"/>
                <a:gd name="T43" fmla="*/ 295 h 793"/>
                <a:gd name="T44" fmla="*/ 295 w 759"/>
                <a:gd name="T45" fmla="*/ 252 h 793"/>
                <a:gd name="T46" fmla="*/ 253 w 759"/>
                <a:gd name="T47" fmla="*/ 224 h 793"/>
                <a:gd name="T48" fmla="*/ 183 w 759"/>
                <a:gd name="T49" fmla="*/ 147 h 793"/>
                <a:gd name="T50" fmla="*/ 134 w 759"/>
                <a:gd name="T51" fmla="*/ 91 h 793"/>
                <a:gd name="T52" fmla="*/ 99 w 759"/>
                <a:gd name="T53" fmla="*/ 56 h 793"/>
                <a:gd name="T54" fmla="*/ 85 w 759"/>
                <a:gd name="T55" fmla="*/ 35 h 793"/>
                <a:gd name="T56" fmla="*/ 43 w 759"/>
                <a:gd name="T57" fmla="*/ 21 h 793"/>
                <a:gd name="T58" fmla="*/ 0 w 759"/>
                <a:gd name="T59" fmla="*/ 7 h 79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759" h="793">
                  <a:moveTo>
                    <a:pt x="113" y="393"/>
                  </a:moveTo>
                  <a:cubicBezTo>
                    <a:pt x="121" y="480"/>
                    <a:pt x="126" y="467"/>
                    <a:pt x="148" y="533"/>
                  </a:cubicBezTo>
                  <a:cubicBezTo>
                    <a:pt x="156" y="604"/>
                    <a:pt x="164" y="603"/>
                    <a:pt x="183" y="660"/>
                  </a:cubicBezTo>
                  <a:cubicBezTo>
                    <a:pt x="156" y="742"/>
                    <a:pt x="194" y="771"/>
                    <a:pt x="260" y="793"/>
                  </a:cubicBezTo>
                  <a:cubicBezTo>
                    <a:pt x="286" y="788"/>
                    <a:pt x="321" y="785"/>
                    <a:pt x="345" y="772"/>
                  </a:cubicBezTo>
                  <a:cubicBezTo>
                    <a:pt x="360" y="764"/>
                    <a:pt x="373" y="753"/>
                    <a:pt x="387" y="744"/>
                  </a:cubicBezTo>
                  <a:cubicBezTo>
                    <a:pt x="394" y="739"/>
                    <a:pt x="408" y="730"/>
                    <a:pt x="408" y="730"/>
                  </a:cubicBezTo>
                  <a:cubicBezTo>
                    <a:pt x="447" y="671"/>
                    <a:pt x="436" y="677"/>
                    <a:pt x="513" y="667"/>
                  </a:cubicBezTo>
                  <a:cubicBezTo>
                    <a:pt x="563" y="650"/>
                    <a:pt x="543" y="661"/>
                    <a:pt x="576" y="639"/>
                  </a:cubicBezTo>
                  <a:cubicBezTo>
                    <a:pt x="590" y="619"/>
                    <a:pt x="605" y="603"/>
                    <a:pt x="619" y="583"/>
                  </a:cubicBezTo>
                  <a:cubicBezTo>
                    <a:pt x="637" y="528"/>
                    <a:pt x="650" y="463"/>
                    <a:pt x="682" y="414"/>
                  </a:cubicBezTo>
                  <a:cubicBezTo>
                    <a:pt x="690" y="372"/>
                    <a:pt x="700" y="331"/>
                    <a:pt x="724" y="295"/>
                  </a:cubicBezTo>
                  <a:cubicBezTo>
                    <a:pt x="736" y="184"/>
                    <a:pt x="759" y="42"/>
                    <a:pt x="633" y="0"/>
                  </a:cubicBezTo>
                  <a:cubicBezTo>
                    <a:pt x="610" y="8"/>
                    <a:pt x="569" y="35"/>
                    <a:pt x="569" y="35"/>
                  </a:cubicBezTo>
                  <a:cubicBezTo>
                    <a:pt x="564" y="42"/>
                    <a:pt x="562" y="51"/>
                    <a:pt x="555" y="56"/>
                  </a:cubicBezTo>
                  <a:cubicBezTo>
                    <a:pt x="549" y="61"/>
                    <a:pt x="539" y="58"/>
                    <a:pt x="534" y="63"/>
                  </a:cubicBezTo>
                  <a:cubicBezTo>
                    <a:pt x="529" y="68"/>
                    <a:pt x="531" y="78"/>
                    <a:pt x="527" y="84"/>
                  </a:cubicBezTo>
                  <a:cubicBezTo>
                    <a:pt x="506" y="122"/>
                    <a:pt x="504" y="121"/>
                    <a:pt x="478" y="147"/>
                  </a:cubicBezTo>
                  <a:cubicBezTo>
                    <a:pt x="466" y="184"/>
                    <a:pt x="444" y="219"/>
                    <a:pt x="422" y="252"/>
                  </a:cubicBezTo>
                  <a:cubicBezTo>
                    <a:pt x="418" y="258"/>
                    <a:pt x="408" y="256"/>
                    <a:pt x="401" y="259"/>
                  </a:cubicBezTo>
                  <a:cubicBezTo>
                    <a:pt x="393" y="263"/>
                    <a:pt x="386" y="268"/>
                    <a:pt x="380" y="273"/>
                  </a:cubicBezTo>
                  <a:cubicBezTo>
                    <a:pt x="352" y="297"/>
                    <a:pt x="383" y="282"/>
                    <a:pt x="345" y="295"/>
                  </a:cubicBezTo>
                  <a:cubicBezTo>
                    <a:pt x="295" y="282"/>
                    <a:pt x="329" y="277"/>
                    <a:pt x="295" y="252"/>
                  </a:cubicBezTo>
                  <a:cubicBezTo>
                    <a:pt x="281" y="242"/>
                    <a:pt x="253" y="224"/>
                    <a:pt x="253" y="224"/>
                  </a:cubicBezTo>
                  <a:cubicBezTo>
                    <a:pt x="234" y="196"/>
                    <a:pt x="211" y="166"/>
                    <a:pt x="183" y="147"/>
                  </a:cubicBezTo>
                  <a:cubicBezTo>
                    <a:pt x="150" y="98"/>
                    <a:pt x="169" y="114"/>
                    <a:pt x="134" y="91"/>
                  </a:cubicBezTo>
                  <a:cubicBezTo>
                    <a:pt x="97" y="35"/>
                    <a:pt x="146" y="103"/>
                    <a:pt x="99" y="56"/>
                  </a:cubicBezTo>
                  <a:cubicBezTo>
                    <a:pt x="93" y="50"/>
                    <a:pt x="92" y="39"/>
                    <a:pt x="85" y="35"/>
                  </a:cubicBezTo>
                  <a:cubicBezTo>
                    <a:pt x="72" y="27"/>
                    <a:pt x="57" y="26"/>
                    <a:pt x="43" y="21"/>
                  </a:cubicBezTo>
                  <a:cubicBezTo>
                    <a:pt x="29" y="16"/>
                    <a:pt x="0" y="7"/>
                    <a:pt x="0" y="7"/>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21" name="Freeform 28"/>
            <p:cNvSpPr>
              <a:spLocks/>
            </p:cNvSpPr>
            <p:nvPr/>
          </p:nvSpPr>
          <p:spPr bwMode="auto">
            <a:xfrm>
              <a:off x="1342" y="3070"/>
              <a:ext cx="288" cy="189"/>
            </a:xfrm>
            <a:custGeom>
              <a:avLst/>
              <a:gdLst>
                <a:gd name="T0" fmla="*/ 288 w 288"/>
                <a:gd name="T1" fmla="*/ 189 h 189"/>
                <a:gd name="T2" fmla="*/ 238 w 288"/>
                <a:gd name="T3" fmla="*/ 140 h 189"/>
                <a:gd name="T4" fmla="*/ 210 w 288"/>
                <a:gd name="T5" fmla="*/ 98 h 189"/>
                <a:gd name="T6" fmla="*/ 147 w 288"/>
                <a:gd name="T7" fmla="*/ 63 h 189"/>
                <a:gd name="T8" fmla="*/ 105 w 288"/>
                <a:gd name="T9" fmla="*/ 49 h 189"/>
                <a:gd name="T10" fmla="*/ 0 w 288"/>
                <a:gd name="T11" fmla="*/ 0 h 1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8" h="189">
                  <a:moveTo>
                    <a:pt x="288" y="189"/>
                  </a:moveTo>
                  <a:cubicBezTo>
                    <a:pt x="273" y="167"/>
                    <a:pt x="253" y="160"/>
                    <a:pt x="238" y="140"/>
                  </a:cubicBezTo>
                  <a:cubicBezTo>
                    <a:pt x="228" y="127"/>
                    <a:pt x="226" y="103"/>
                    <a:pt x="210" y="98"/>
                  </a:cubicBezTo>
                  <a:cubicBezTo>
                    <a:pt x="189" y="91"/>
                    <a:pt x="165" y="69"/>
                    <a:pt x="147" y="63"/>
                  </a:cubicBezTo>
                  <a:cubicBezTo>
                    <a:pt x="133" y="58"/>
                    <a:pt x="117" y="57"/>
                    <a:pt x="105" y="49"/>
                  </a:cubicBezTo>
                  <a:cubicBezTo>
                    <a:pt x="68" y="24"/>
                    <a:pt x="45" y="0"/>
                    <a:pt x="0" y="0"/>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22" name="Freeform 29"/>
            <p:cNvSpPr>
              <a:spLocks/>
            </p:cNvSpPr>
            <p:nvPr/>
          </p:nvSpPr>
          <p:spPr bwMode="auto">
            <a:xfrm>
              <a:off x="1637" y="3540"/>
              <a:ext cx="126" cy="42"/>
            </a:xfrm>
            <a:custGeom>
              <a:avLst/>
              <a:gdLst>
                <a:gd name="T0" fmla="*/ 0 w 126"/>
                <a:gd name="T1" fmla="*/ 42 h 42"/>
                <a:gd name="T2" fmla="*/ 126 w 126"/>
                <a:gd name="T3" fmla="*/ 0 h 42"/>
                <a:gd name="T4" fmla="*/ 0 w 126"/>
                <a:gd name="T5" fmla="*/ 42 h 42"/>
                <a:gd name="T6" fmla="*/ 0 60000 65536"/>
                <a:gd name="T7" fmla="*/ 0 60000 65536"/>
                <a:gd name="T8" fmla="*/ 0 60000 65536"/>
              </a:gdLst>
              <a:ahLst/>
              <a:cxnLst>
                <a:cxn ang="T6">
                  <a:pos x="T0" y="T1"/>
                </a:cxn>
                <a:cxn ang="T7">
                  <a:pos x="T2" y="T3"/>
                </a:cxn>
                <a:cxn ang="T8">
                  <a:pos x="T4" y="T5"/>
                </a:cxn>
              </a:cxnLst>
              <a:rect l="0" t="0" r="r" b="b"/>
              <a:pathLst>
                <a:path w="126" h="42">
                  <a:moveTo>
                    <a:pt x="0" y="42"/>
                  </a:moveTo>
                  <a:cubicBezTo>
                    <a:pt x="48" y="10"/>
                    <a:pt x="67" y="8"/>
                    <a:pt x="126" y="0"/>
                  </a:cubicBezTo>
                  <a:cubicBezTo>
                    <a:pt x="84" y="14"/>
                    <a:pt x="42" y="28"/>
                    <a:pt x="0" y="42"/>
                  </a:cubicBezTo>
                  <a:close/>
                </a:path>
              </a:pathLst>
            </a:custGeom>
            <a:solidFill>
              <a:schemeClr val="tx1"/>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23" name="Freeform 30"/>
            <p:cNvSpPr>
              <a:spLocks/>
            </p:cNvSpPr>
            <p:nvPr/>
          </p:nvSpPr>
          <p:spPr bwMode="auto">
            <a:xfrm>
              <a:off x="1431" y="3528"/>
              <a:ext cx="97" cy="132"/>
            </a:xfrm>
            <a:custGeom>
              <a:avLst/>
              <a:gdLst>
                <a:gd name="T0" fmla="*/ 65 w 97"/>
                <a:gd name="T1" fmla="*/ 33 h 132"/>
                <a:gd name="T2" fmla="*/ 30 w 97"/>
                <a:gd name="T3" fmla="*/ 26 h 132"/>
                <a:gd name="T4" fmla="*/ 9 w 97"/>
                <a:gd name="T5" fmla="*/ 5 h 132"/>
                <a:gd name="T6" fmla="*/ 51 w 97"/>
                <a:gd name="T7" fmla="*/ 19 h 132"/>
                <a:gd name="T8" fmla="*/ 72 w 97"/>
                <a:gd name="T9" fmla="*/ 26 h 132"/>
                <a:gd name="T10" fmla="*/ 72 w 97"/>
                <a:gd name="T11" fmla="*/ 111 h 132"/>
                <a:gd name="T12" fmla="*/ 58 w 97"/>
                <a:gd name="T13" fmla="*/ 132 h 1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7" h="132">
                  <a:moveTo>
                    <a:pt x="65" y="33"/>
                  </a:moveTo>
                  <a:cubicBezTo>
                    <a:pt x="53" y="31"/>
                    <a:pt x="41" y="31"/>
                    <a:pt x="30" y="26"/>
                  </a:cubicBezTo>
                  <a:cubicBezTo>
                    <a:pt x="21" y="22"/>
                    <a:pt x="0" y="8"/>
                    <a:pt x="9" y="5"/>
                  </a:cubicBezTo>
                  <a:cubicBezTo>
                    <a:pt x="23" y="0"/>
                    <a:pt x="37" y="14"/>
                    <a:pt x="51" y="19"/>
                  </a:cubicBezTo>
                  <a:cubicBezTo>
                    <a:pt x="58" y="21"/>
                    <a:pt x="72" y="26"/>
                    <a:pt x="72" y="26"/>
                  </a:cubicBezTo>
                  <a:cubicBezTo>
                    <a:pt x="84" y="63"/>
                    <a:pt x="97" y="73"/>
                    <a:pt x="72" y="111"/>
                  </a:cubicBezTo>
                  <a:cubicBezTo>
                    <a:pt x="67" y="118"/>
                    <a:pt x="58" y="132"/>
                    <a:pt x="58" y="132"/>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24" name="Freeform 31"/>
            <p:cNvSpPr>
              <a:spLocks/>
            </p:cNvSpPr>
            <p:nvPr/>
          </p:nvSpPr>
          <p:spPr bwMode="auto">
            <a:xfrm>
              <a:off x="1454" y="3716"/>
              <a:ext cx="110" cy="65"/>
            </a:xfrm>
            <a:custGeom>
              <a:avLst/>
              <a:gdLst>
                <a:gd name="T0" fmla="*/ 42 w 110"/>
                <a:gd name="T1" fmla="*/ 0 h 65"/>
                <a:gd name="T2" fmla="*/ 49 w 110"/>
                <a:gd name="T3" fmla="*/ 42 h 65"/>
                <a:gd name="T4" fmla="*/ 56 w 110"/>
                <a:gd name="T5" fmla="*/ 63 h 65"/>
                <a:gd name="T6" fmla="*/ 98 w 110"/>
                <a:gd name="T7" fmla="*/ 49 h 65"/>
                <a:gd name="T8" fmla="*/ 63 w 110"/>
                <a:gd name="T9" fmla="*/ 7 h 65"/>
                <a:gd name="T10" fmla="*/ 42 w 110"/>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0" h="65">
                  <a:moveTo>
                    <a:pt x="42" y="0"/>
                  </a:moveTo>
                  <a:cubicBezTo>
                    <a:pt x="0" y="14"/>
                    <a:pt x="25" y="26"/>
                    <a:pt x="49" y="42"/>
                  </a:cubicBezTo>
                  <a:cubicBezTo>
                    <a:pt x="51" y="49"/>
                    <a:pt x="49" y="62"/>
                    <a:pt x="56" y="63"/>
                  </a:cubicBezTo>
                  <a:cubicBezTo>
                    <a:pt x="71" y="65"/>
                    <a:pt x="98" y="49"/>
                    <a:pt x="98" y="49"/>
                  </a:cubicBezTo>
                  <a:cubicBezTo>
                    <a:pt x="110" y="13"/>
                    <a:pt x="94" y="17"/>
                    <a:pt x="63" y="7"/>
                  </a:cubicBezTo>
                  <a:cubicBezTo>
                    <a:pt x="38" y="15"/>
                    <a:pt x="42" y="21"/>
                    <a:pt x="42" y="0"/>
                  </a:cubicBezTo>
                  <a:close/>
                </a:path>
              </a:pathLst>
            </a:custGeom>
            <a:solidFill>
              <a:schemeClr val="tx1"/>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1286" name="Group 32"/>
          <p:cNvGrpSpPr>
            <a:grpSpLocks/>
          </p:cNvGrpSpPr>
          <p:nvPr/>
        </p:nvGrpSpPr>
        <p:grpSpPr bwMode="auto">
          <a:xfrm>
            <a:off x="4038600" y="3581400"/>
            <a:ext cx="314325" cy="515938"/>
            <a:chOff x="2943" y="190"/>
            <a:chExt cx="855" cy="1383"/>
          </a:xfrm>
        </p:grpSpPr>
        <p:sp>
          <p:nvSpPr>
            <p:cNvPr id="11315" name="Freeform 33"/>
            <p:cNvSpPr>
              <a:spLocks/>
            </p:cNvSpPr>
            <p:nvPr/>
          </p:nvSpPr>
          <p:spPr bwMode="auto">
            <a:xfrm>
              <a:off x="2943" y="190"/>
              <a:ext cx="489" cy="1264"/>
            </a:xfrm>
            <a:custGeom>
              <a:avLst/>
              <a:gdLst>
                <a:gd name="T0" fmla="*/ 436 w 489"/>
                <a:gd name="T1" fmla="*/ 0 h 1264"/>
                <a:gd name="T2" fmla="*/ 323 w 489"/>
                <a:gd name="T3" fmla="*/ 112 h 1264"/>
                <a:gd name="T4" fmla="*/ 288 w 489"/>
                <a:gd name="T5" fmla="*/ 154 h 1264"/>
                <a:gd name="T6" fmla="*/ 253 w 489"/>
                <a:gd name="T7" fmla="*/ 238 h 1264"/>
                <a:gd name="T8" fmla="*/ 176 w 489"/>
                <a:gd name="T9" fmla="*/ 393 h 1264"/>
                <a:gd name="T10" fmla="*/ 113 w 489"/>
                <a:gd name="T11" fmla="*/ 597 h 1264"/>
                <a:gd name="T12" fmla="*/ 77 w 489"/>
                <a:gd name="T13" fmla="*/ 681 h 1264"/>
                <a:gd name="T14" fmla="*/ 0 w 489"/>
                <a:gd name="T15" fmla="*/ 920 h 1264"/>
                <a:gd name="T16" fmla="*/ 127 w 489"/>
                <a:gd name="T17" fmla="*/ 1025 h 1264"/>
                <a:gd name="T18" fmla="*/ 246 w 489"/>
                <a:gd name="T19" fmla="*/ 1117 h 1264"/>
                <a:gd name="T20" fmla="*/ 288 w 489"/>
                <a:gd name="T21" fmla="*/ 1145 h 1264"/>
                <a:gd name="T22" fmla="*/ 373 w 489"/>
                <a:gd name="T23" fmla="*/ 1208 h 1264"/>
                <a:gd name="T24" fmla="*/ 457 w 489"/>
                <a:gd name="T25" fmla="*/ 1264 h 12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9" h="1264">
                  <a:moveTo>
                    <a:pt x="436" y="0"/>
                  </a:moveTo>
                  <a:cubicBezTo>
                    <a:pt x="406" y="45"/>
                    <a:pt x="368" y="82"/>
                    <a:pt x="323" y="112"/>
                  </a:cubicBezTo>
                  <a:cubicBezTo>
                    <a:pt x="313" y="127"/>
                    <a:pt x="298" y="139"/>
                    <a:pt x="288" y="154"/>
                  </a:cubicBezTo>
                  <a:cubicBezTo>
                    <a:pt x="272" y="178"/>
                    <a:pt x="268" y="214"/>
                    <a:pt x="253" y="238"/>
                  </a:cubicBezTo>
                  <a:cubicBezTo>
                    <a:pt x="222" y="286"/>
                    <a:pt x="199" y="341"/>
                    <a:pt x="176" y="393"/>
                  </a:cubicBezTo>
                  <a:cubicBezTo>
                    <a:pt x="148" y="457"/>
                    <a:pt x="135" y="531"/>
                    <a:pt x="113" y="597"/>
                  </a:cubicBezTo>
                  <a:cubicBezTo>
                    <a:pt x="103" y="626"/>
                    <a:pt x="87" y="651"/>
                    <a:pt x="77" y="681"/>
                  </a:cubicBezTo>
                  <a:cubicBezTo>
                    <a:pt x="49" y="760"/>
                    <a:pt x="26" y="841"/>
                    <a:pt x="0" y="920"/>
                  </a:cubicBezTo>
                  <a:cubicBezTo>
                    <a:pt x="16" y="969"/>
                    <a:pt x="84" y="1001"/>
                    <a:pt x="127" y="1025"/>
                  </a:cubicBezTo>
                  <a:cubicBezTo>
                    <a:pt x="171" y="1049"/>
                    <a:pt x="207" y="1087"/>
                    <a:pt x="246" y="1117"/>
                  </a:cubicBezTo>
                  <a:cubicBezTo>
                    <a:pt x="259" y="1127"/>
                    <a:pt x="276" y="1133"/>
                    <a:pt x="288" y="1145"/>
                  </a:cubicBezTo>
                  <a:cubicBezTo>
                    <a:pt x="312" y="1169"/>
                    <a:pt x="340" y="1198"/>
                    <a:pt x="373" y="1208"/>
                  </a:cubicBezTo>
                  <a:cubicBezTo>
                    <a:pt x="380" y="1213"/>
                    <a:pt x="489" y="1264"/>
                    <a:pt x="457" y="1264"/>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16" name="Freeform 34"/>
            <p:cNvSpPr>
              <a:spLocks/>
            </p:cNvSpPr>
            <p:nvPr/>
          </p:nvSpPr>
          <p:spPr bwMode="auto">
            <a:xfrm>
              <a:off x="3379" y="204"/>
              <a:ext cx="98" cy="1278"/>
            </a:xfrm>
            <a:custGeom>
              <a:avLst/>
              <a:gdLst>
                <a:gd name="T0" fmla="*/ 0 w 98"/>
                <a:gd name="T1" fmla="*/ 0 h 1278"/>
                <a:gd name="T2" fmla="*/ 42 w 98"/>
                <a:gd name="T3" fmla="*/ 210 h 1278"/>
                <a:gd name="T4" fmla="*/ 98 w 98"/>
                <a:gd name="T5" fmla="*/ 576 h 1278"/>
                <a:gd name="T6" fmla="*/ 91 w 98"/>
                <a:gd name="T7" fmla="*/ 779 h 1278"/>
                <a:gd name="T8" fmla="*/ 49 w 98"/>
                <a:gd name="T9" fmla="*/ 1025 h 1278"/>
                <a:gd name="T10" fmla="*/ 35 w 98"/>
                <a:gd name="T11" fmla="*/ 1187 h 1278"/>
                <a:gd name="T12" fmla="*/ 28 w 98"/>
                <a:gd name="T13" fmla="*/ 1236 h 1278"/>
                <a:gd name="T14" fmla="*/ 21 w 98"/>
                <a:gd name="T15" fmla="*/ 1278 h 12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8" h="1278">
                  <a:moveTo>
                    <a:pt x="0" y="0"/>
                  </a:moveTo>
                  <a:cubicBezTo>
                    <a:pt x="23" y="70"/>
                    <a:pt x="30" y="137"/>
                    <a:pt x="42" y="210"/>
                  </a:cubicBezTo>
                  <a:cubicBezTo>
                    <a:pt x="62" y="332"/>
                    <a:pt x="87" y="453"/>
                    <a:pt x="98" y="576"/>
                  </a:cubicBezTo>
                  <a:cubicBezTo>
                    <a:pt x="96" y="644"/>
                    <a:pt x="95" y="711"/>
                    <a:pt x="91" y="779"/>
                  </a:cubicBezTo>
                  <a:cubicBezTo>
                    <a:pt x="86" y="860"/>
                    <a:pt x="60" y="945"/>
                    <a:pt x="49" y="1025"/>
                  </a:cubicBezTo>
                  <a:cubicBezTo>
                    <a:pt x="43" y="1107"/>
                    <a:pt x="44" y="1116"/>
                    <a:pt x="35" y="1187"/>
                  </a:cubicBezTo>
                  <a:cubicBezTo>
                    <a:pt x="33" y="1203"/>
                    <a:pt x="31" y="1220"/>
                    <a:pt x="28" y="1236"/>
                  </a:cubicBezTo>
                  <a:cubicBezTo>
                    <a:pt x="26" y="1250"/>
                    <a:pt x="21" y="1278"/>
                    <a:pt x="21" y="127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17" name="Freeform 35"/>
            <p:cNvSpPr>
              <a:spLocks/>
            </p:cNvSpPr>
            <p:nvPr/>
          </p:nvSpPr>
          <p:spPr bwMode="auto">
            <a:xfrm>
              <a:off x="3035" y="1421"/>
              <a:ext cx="763" cy="145"/>
            </a:xfrm>
            <a:custGeom>
              <a:avLst/>
              <a:gdLst>
                <a:gd name="T0" fmla="*/ 0 w 763"/>
                <a:gd name="T1" fmla="*/ 145 h 145"/>
                <a:gd name="T2" fmla="*/ 358 w 763"/>
                <a:gd name="T3" fmla="*/ 82 h 145"/>
                <a:gd name="T4" fmla="*/ 688 w 763"/>
                <a:gd name="T5" fmla="*/ 75 h 145"/>
                <a:gd name="T6" fmla="*/ 0 60000 65536"/>
                <a:gd name="T7" fmla="*/ 0 60000 65536"/>
                <a:gd name="T8" fmla="*/ 0 60000 65536"/>
              </a:gdLst>
              <a:ahLst/>
              <a:cxnLst>
                <a:cxn ang="T6">
                  <a:pos x="T0" y="T1"/>
                </a:cxn>
                <a:cxn ang="T7">
                  <a:pos x="T2" y="T3"/>
                </a:cxn>
                <a:cxn ang="T8">
                  <a:pos x="T4" y="T5"/>
                </a:cxn>
              </a:cxnLst>
              <a:rect l="0" t="0" r="r" b="b"/>
              <a:pathLst>
                <a:path w="763" h="145">
                  <a:moveTo>
                    <a:pt x="0" y="145"/>
                  </a:moveTo>
                  <a:cubicBezTo>
                    <a:pt x="103" y="76"/>
                    <a:pt x="240" y="86"/>
                    <a:pt x="358" y="82"/>
                  </a:cubicBezTo>
                  <a:cubicBezTo>
                    <a:pt x="434" y="74"/>
                    <a:pt x="763" y="0"/>
                    <a:pt x="688" y="75"/>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18" name="Freeform 36"/>
            <p:cNvSpPr>
              <a:spLocks/>
            </p:cNvSpPr>
            <p:nvPr/>
          </p:nvSpPr>
          <p:spPr bwMode="auto">
            <a:xfrm>
              <a:off x="3070" y="1482"/>
              <a:ext cx="667" cy="91"/>
            </a:xfrm>
            <a:custGeom>
              <a:avLst/>
              <a:gdLst>
                <a:gd name="T0" fmla="*/ 0 w 667"/>
                <a:gd name="T1" fmla="*/ 84 h 91"/>
                <a:gd name="T2" fmla="*/ 175 w 667"/>
                <a:gd name="T3" fmla="*/ 91 h 91"/>
                <a:gd name="T4" fmla="*/ 611 w 667"/>
                <a:gd name="T5" fmla="*/ 63 h 91"/>
                <a:gd name="T6" fmla="*/ 653 w 667"/>
                <a:gd name="T7" fmla="*/ 42 h 91"/>
                <a:gd name="T8" fmla="*/ 667 w 667"/>
                <a:gd name="T9" fmla="*/ 0 h 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7" h="91">
                  <a:moveTo>
                    <a:pt x="0" y="84"/>
                  </a:moveTo>
                  <a:cubicBezTo>
                    <a:pt x="40" y="71"/>
                    <a:pt x="166" y="91"/>
                    <a:pt x="175" y="91"/>
                  </a:cubicBezTo>
                  <a:cubicBezTo>
                    <a:pt x="321" y="84"/>
                    <a:pt x="465" y="69"/>
                    <a:pt x="611" y="63"/>
                  </a:cubicBezTo>
                  <a:cubicBezTo>
                    <a:pt x="622" y="59"/>
                    <a:pt x="646" y="53"/>
                    <a:pt x="653" y="42"/>
                  </a:cubicBezTo>
                  <a:cubicBezTo>
                    <a:pt x="661" y="29"/>
                    <a:pt x="667" y="0"/>
                    <a:pt x="667" y="0"/>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1287" name="Group 37"/>
          <p:cNvGrpSpPr>
            <a:grpSpLocks/>
          </p:cNvGrpSpPr>
          <p:nvPr/>
        </p:nvGrpSpPr>
        <p:grpSpPr bwMode="auto">
          <a:xfrm>
            <a:off x="3962400" y="5562600"/>
            <a:ext cx="323850" cy="295275"/>
            <a:chOff x="3582" y="622"/>
            <a:chExt cx="204" cy="186"/>
          </a:xfrm>
        </p:grpSpPr>
        <p:sp>
          <p:nvSpPr>
            <p:cNvPr id="11312" name="Freeform 38"/>
            <p:cNvSpPr>
              <a:spLocks/>
            </p:cNvSpPr>
            <p:nvPr/>
          </p:nvSpPr>
          <p:spPr bwMode="auto">
            <a:xfrm>
              <a:off x="3589" y="622"/>
              <a:ext cx="197" cy="114"/>
            </a:xfrm>
            <a:custGeom>
              <a:avLst/>
              <a:gdLst>
                <a:gd name="T0" fmla="*/ 141 w 197"/>
                <a:gd name="T1" fmla="*/ 3 h 114"/>
                <a:gd name="T2" fmla="*/ 36 w 197"/>
                <a:gd name="T3" fmla="*/ 52 h 114"/>
                <a:gd name="T4" fmla="*/ 0 w 197"/>
                <a:gd name="T5" fmla="*/ 87 h 114"/>
                <a:gd name="T6" fmla="*/ 92 w 197"/>
                <a:gd name="T7" fmla="*/ 109 h 114"/>
                <a:gd name="T8" fmla="*/ 197 w 197"/>
                <a:gd name="T9" fmla="*/ 73 h 114"/>
                <a:gd name="T10" fmla="*/ 190 w 197"/>
                <a:gd name="T11" fmla="*/ 38 h 114"/>
                <a:gd name="T12" fmla="*/ 169 w 197"/>
                <a:gd name="T13" fmla="*/ 24 h 114"/>
                <a:gd name="T14" fmla="*/ 155 w 197"/>
                <a:gd name="T15" fmla="*/ 3 h 114"/>
                <a:gd name="T16" fmla="*/ 141 w 197"/>
                <a:gd name="T17" fmla="*/ 3 h 1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114">
                  <a:moveTo>
                    <a:pt x="141" y="3"/>
                  </a:moveTo>
                  <a:cubicBezTo>
                    <a:pt x="103" y="16"/>
                    <a:pt x="66" y="23"/>
                    <a:pt x="36" y="52"/>
                  </a:cubicBezTo>
                  <a:cubicBezTo>
                    <a:pt x="24" y="64"/>
                    <a:pt x="0" y="87"/>
                    <a:pt x="0" y="87"/>
                  </a:cubicBezTo>
                  <a:cubicBezTo>
                    <a:pt x="30" y="97"/>
                    <a:pt x="61" y="103"/>
                    <a:pt x="92" y="109"/>
                  </a:cubicBezTo>
                  <a:cubicBezTo>
                    <a:pt x="145" y="104"/>
                    <a:pt x="170" y="114"/>
                    <a:pt x="197" y="73"/>
                  </a:cubicBezTo>
                  <a:cubicBezTo>
                    <a:pt x="195" y="61"/>
                    <a:pt x="196" y="48"/>
                    <a:pt x="190" y="38"/>
                  </a:cubicBezTo>
                  <a:cubicBezTo>
                    <a:pt x="186" y="31"/>
                    <a:pt x="175" y="30"/>
                    <a:pt x="169" y="24"/>
                  </a:cubicBezTo>
                  <a:cubicBezTo>
                    <a:pt x="163" y="18"/>
                    <a:pt x="162" y="8"/>
                    <a:pt x="155" y="3"/>
                  </a:cubicBezTo>
                  <a:cubicBezTo>
                    <a:pt x="151" y="0"/>
                    <a:pt x="146" y="3"/>
                    <a:pt x="141" y="3"/>
                  </a:cubicBezTo>
                  <a:close/>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13" name="Freeform 39"/>
            <p:cNvSpPr>
              <a:spLocks/>
            </p:cNvSpPr>
            <p:nvPr/>
          </p:nvSpPr>
          <p:spPr bwMode="auto">
            <a:xfrm>
              <a:off x="3582" y="724"/>
              <a:ext cx="148" cy="77"/>
            </a:xfrm>
            <a:custGeom>
              <a:avLst/>
              <a:gdLst>
                <a:gd name="T0" fmla="*/ 0 w 148"/>
                <a:gd name="T1" fmla="*/ 0 h 77"/>
                <a:gd name="T2" fmla="*/ 36 w 148"/>
                <a:gd name="T3" fmla="*/ 63 h 77"/>
                <a:gd name="T4" fmla="*/ 85 w 148"/>
                <a:gd name="T5" fmla="*/ 77 h 77"/>
                <a:gd name="T6" fmla="*/ 127 w 148"/>
                <a:gd name="T7" fmla="*/ 70 h 77"/>
                <a:gd name="T8" fmla="*/ 148 w 148"/>
                <a:gd name="T9" fmla="*/ 28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 h="77">
                  <a:moveTo>
                    <a:pt x="0" y="0"/>
                  </a:moveTo>
                  <a:cubicBezTo>
                    <a:pt x="12" y="17"/>
                    <a:pt x="20" y="50"/>
                    <a:pt x="36" y="63"/>
                  </a:cubicBezTo>
                  <a:cubicBezTo>
                    <a:pt x="41" y="67"/>
                    <a:pt x="83" y="77"/>
                    <a:pt x="85" y="77"/>
                  </a:cubicBezTo>
                  <a:cubicBezTo>
                    <a:pt x="99" y="75"/>
                    <a:pt x="114" y="76"/>
                    <a:pt x="127" y="70"/>
                  </a:cubicBezTo>
                  <a:cubicBezTo>
                    <a:pt x="141" y="63"/>
                    <a:pt x="148" y="28"/>
                    <a:pt x="148" y="2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14" name="Freeform 40"/>
            <p:cNvSpPr>
              <a:spLocks/>
            </p:cNvSpPr>
            <p:nvPr/>
          </p:nvSpPr>
          <p:spPr bwMode="auto">
            <a:xfrm>
              <a:off x="3695" y="674"/>
              <a:ext cx="91" cy="134"/>
            </a:xfrm>
            <a:custGeom>
              <a:avLst/>
              <a:gdLst>
                <a:gd name="T0" fmla="*/ 91 w 91"/>
                <a:gd name="T1" fmla="*/ 0 h 134"/>
                <a:gd name="T2" fmla="*/ 49 w 91"/>
                <a:gd name="T3" fmla="*/ 106 h 134"/>
                <a:gd name="T4" fmla="*/ 0 w 91"/>
                <a:gd name="T5" fmla="*/ 134 h 134"/>
                <a:gd name="T6" fmla="*/ 0 60000 65536"/>
                <a:gd name="T7" fmla="*/ 0 60000 65536"/>
                <a:gd name="T8" fmla="*/ 0 60000 65536"/>
              </a:gdLst>
              <a:ahLst/>
              <a:cxnLst>
                <a:cxn ang="T6">
                  <a:pos x="T0" y="T1"/>
                </a:cxn>
                <a:cxn ang="T7">
                  <a:pos x="T2" y="T3"/>
                </a:cxn>
                <a:cxn ang="T8">
                  <a:pos x="T4" y="T5"/>
                </a:cxn>
              </a:cxnLst>
              <a:rect l="0" t="0" r="r" b="b"/>
              <a:pathLst>
                <a:path w="91" h="134">
                  <a:moveTo>
                    <a:pt x="91" y="0"/>
                  </a:moveTo>
                  <a:cubicBezTo>
                    <a:pt x="86" y="33"/>
                    <a:pt x="81" y="85"/>
                    <a:pt x="49" y="106"/>
                  </a:cubicBezTo>
                  <a:cubicBezTo>
                    <a:pt x="33" y="116"/>
                    <a:pt x="13" y="121"/>
                    <a:pt x="0" y="134"/>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1288" name="Text Box 41"/>
          <p:cNvSpPr txBox="1">
            <a:spLocks noChangeArrowheads="1"/>
          </p:cNvSpPr>
          <p:nvPr/>
        </p:nvSpPr>
        <p:spPr bwMode="auto">
          <a:xfrm>
            <a:off x="5562600" y="3429000"/>
            <a:ext cx="2057400" cy="2876550"/>
          </a:xfrm>
          <a:prstGeom prst="rect">
            <a:avLst/>
          </a:prstGeom>
          <a:noFill/>
          <a:ln w="19050">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zh-CN" sz="1400">
                <a:latin typeface="Tahoma" panose="020B0604030504040204" pitchFamily="34" charset="0"/>
                <a:ea typeface="宋体" panose="02010600030101010101" pitchFamily="2" charset="-122"/>
              </a:rPr>
              <a:t>…</a:t>
            </a:r>
          </a:p>
          <a:p>
            <a:pPr eaLnBrk="1" hangingPunct="1">
              <a:spcBef>
                <a:spcPct val="50000"/>
              </a:spcBef>
              <a:buFont typeface="Wingdings" panose="05000000000000000000" pitchFamily="2" charset="2"/>
              <a:buChar char="§"/>
            </a:pPr>
            <a:r>
              <a:rPr lang="en-US" altLang="zh-CN" sz="1400">
                <a:latin typeface="Tahoma" panose="020B0604030504040204" pitchFamily="34" charset="0"/>
                <a:ea typeface="宋体" panose="02010600030101010101" pitchFamily="2" charset="-122"/>
              </a:rPr>
              <a:t>Animals</a:t>
            </a:r>
          </a:p>
          <a:p>
            <a:pPr eaLnBrk="1" hangingPunct="1">
              <a:spcBef>
                <a:spcPct val="50000"/>
              </a:spcBef>
              <a:buFont typeface="Wingdings" panose="05000000000000000000" pitchFamily="2" charset="2"/>
              <a:buChar char="§"/>
            </a:pPr>
            <a:r>
              <a:rPr lang="en-US" altLang="zh-CN" sz="1400">
                <a:latin typeface="Tahoma" panose="020B0604030504040204" pitchFamily="34" charset="0"/>
                <a:ea typeface="宋体" panose="02010600030101010101" pitchFamily="2" charset="-122"/>
              </a:rPr>
              <a:t>Buildings</a:t>
            </a:r>
          </a:p>
          <a:p>
            <a:pPr lvl="1" eaLnBrk="1" hangingPunct="1">
              <a:spcBef>
                <a:spcPct val="50000"/>
              </a:spcBef>
              <a:buFont typeface="Wingdings" panose="05000000000000000000" pitchFamily="2" charset="2"/>
              <a:buChar char="§"/>
            </a:pPr>
            <a:r>
              <a:rPr lang="en-US" altLang="zh-CN" sz="1400">
                <a:latin typeface="Tahoma" panose="020B0604030504040204" pitchFamily="34" charset="0"/>
                <a:ea typeface="宋体" panose="02010600030101010101" pitchFamily="2" charset="-122"/>
              </a:rPr>
              <a:t>Office Buildings</a:t>
            </a:r>
          </a:p>
          <a:p>
            <a:pPr lvl="1" eaLnBrk="1" hangingPunct="1">
              <a:spcBef>
                <a:spcPct val="50000"/>
              </a:spcBef>
              <a:buFont typeface="Wingdings" panose="05000000000000000000" pitchFamily="2" charset="2"/>
              <a:buChar char="§"/>
            </a:pPr>
            <a:r>
              <a:rPr lang="en-US" altLang="zh-CN" sz="1400">
                <a:latin typeface="Tahoma" panose="020B0604030504040204" pitchFamily="34" charset="0"/>
                <a:ea typeface="宋体" panose="02010600030101010101" pitchFamily="2" charset="-122"/>
              </a:rPr>
              <a:t>Houses</a:t>
            </a:r>
          </a:p>
          <a:p>
            <a:pPr eaLnBrk="1" hangingPunct="1">
              <a:spcBef>
                <a:spcPct val="50000"/>
              </a:spcBef>
              <a:buFont typeface="Wingdings" panose="05000000000000000000" pitchFamily="2" charset="2"/>
              <a:buChar char="§"/>
            </a:pPr>
            <a:r>
              <a:rPr lang="en-US" altLang="zh-CN" sz="1400">
                <a:latin typeface="Tahoma" panose="020B0604030504040204" pitchFamily="34" charset="0"/>
                <a:ea typeface="宋体" panose="02010600030101010101" pitchFamily="2" charset="-122"/>
              </a:rPr>
              <a:t>Transportation</a:t>
            </a:r>
          </a:p>
          <a:p>
            <a:pPr lvl="1" eaLnBrk="1" hangingPunct="1">
              <a:spcBef>
                <a:spcPct val="50000"/>
              </a:spcBef>
              <a:buFontTx/>
              <a:buChar char="•"/>
            </a:pPr>
            <a:r>
              <a:rPr lang="en-US" altLang="zh-CN" sz="1400">
                <a:latin typeface="Tahoma" panose="020B0604030504040204" pitchFamily="34" charset="0"/>
                <a:ea typeface="宋体" panose="02010600030101010101" pitchFamily="2" charset="-122"/>
              </a:rPr>
              <a:t>Boats</a:t>
            </a:r>
          </a:p>
          <a:p>
            <a:pPr lvl="1" eaLnBrk="1" hangingPunct="1">
              <a:spcBef>
                <a:spcPct val="50000"/>
              </a:spcBef>
              <a:buFontTx/>
              <a:buChar char="•"/>
            </a:pPr>
            <a:r>
              <a:rPr lang="en-US" altLang="zh-CN" sz="1400">
                <a:latin typeface="Tahoma" panose="020B0604030504040204" pitchFamily="34" charset="0"/>
                <a:ea typeface="宋体" panose="02010600030101010101" pitchFamily="2" charset="-122"/>
              </a:rPr>
              <a:t>Vehicles</a:t>
            </a:r>
          </a:p>
          <a:p>
            <a:pPr eaLnBrk="1" hangingPunct="1">
              <a:spcBef>
                <a:spcPct val="50000"/>
              </a:spcBef>
              <a:buFont typeface="Wingdings" panose="05000000000000000000" pitchFamily="2" charset="2"/>
              <a:buNone/>
            </a:pPr>
            <a:r>
              <a:rPr lang="en-US" altLang="zh-CN" sz="1400">
                <a:latin typeface="Tahoma" panose="020B0604030504040204" pitchFamily="34" charset="0"/>
                <a:ea typeface="宋体" panose="02010600030101010101" pitchFamily="2" charset="-122"/>
              </a:rPr>
              <a:t>…</a:t>
            </a:r>
          </a:p>
        </p:txBody>
      </p:sp>
      <p:sp>
        <p:nvSpPr>
          <p:cNvPr id="11289" name="Line 42"/>
          <p:cNvSpPr>
            <a:spLocks noChangeShapeType="1"/>
          </p:cNvSpPr>
          <p:nvPr/>
        </p:nvSpPr>
        <p:spPr bwMode="auto">
          <a:xfrm>
            <a:off x="4648200" y="2667000"/>
            <a:ext cx="762000" cy="0"/>
          </a:xfrm>
          <a:prstGeom prst="line">
            <a:avLst/>
          </a:prstGeom>
          <a:noFill/>
          <a:ln w="19050">
            <a:solidFill>
              <a:schemeClr val="tx1"/>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90" name="Text Box 43"/>
          <p:cNvSpPr txBox="1">
            <a:spLocks noChangeArrowheads="1"/>
          </p:cNvSpPr>
          <p:nvPr/>
        </p:nvSpPr>
        <p:spPr bwMode="auto">
          <a:xfrm>
            <a:off x="5486400" y="25146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1600">
                <a:solidFill>
                  <a:srgbClr val="A50021"/>
                </a:solidFill>
                <a:latin typeface="Tahoma" panose="020B0604030504040204" pitchFamily="34" charset="0"/>
                <a:ea typeface="宋体" panose="02010600030101010101" pitchFamily="2" charset="-122"/>
              </a:rPr>
              <a:t>boat</a:t>
            </a:r>
          </a:p>
        </p:txBody>
      </p:sp>
      <p:grpSp>
        <p:nvGrpSpPr>
          <p:cNvPr id="11291" name="Group 44"/>
          <p:cNvGrpSpPr>
            <a:grpSpLocks/>
          </p:cNvGrpSpPr>
          <p:nvPr/>
        </p:nvGrpSpPr>
        <p:grpSpPr bwMode="auto">
          <a:xfrm>
            <a:off x="6858000" y="2971800"/>
            <a:ext cx="990600" cy="2514600"/>
            <a:chOff x="4320" y="1872"/>
            <a:chExt cx="624" cy="1488"/>
          </a:xfrm>
        </p:grpSpPr>
        <p:sp>
          <p:nvSpPr>
            <p:cNvPr id="11310" name="Line 45"/>
            <p:cNvSpPr>
              <a:spLocks noChangeShapeType="1"/>
            </p:cNvSpPr>
            <p:nvPr/>
          </p:nvSpPr>
          <p:spPr bwMode="auto">
            <a:xfrm>
              <a:off x="4320" y="3360"/>
              <a:ext cx="624" cy="0"/>
            </a:xfrm>
            <a:prstGeom prst="line">
              <a:avLst/>
            </a:prstGeom>
            <a:noFill/>
            <a:ln w="19050">
              <a:solidFill>
                <a:schemeClr val="tx1"/>
              </a:solidFill>
              <a:miter lim="800000"/>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11" name="Line 46"/>
            <p:cNvSpPr>
              <a:spLocks noChangeShapeType="1"/>
            </p:cNvSpPr>
            <p:nvPr/>
          </p:nvSpPr>
          <p:spPr bwMode="auto">
            <a:xfrm flipV="1">
              <a:off x="4944" y="1872"/>
              <a:ext cx="0" cy="1488"/>
            </a:xfrm>
            <a:prstGeom prst="line">
              <a:avLst/>
            </a:prstGeom>
            <a:noFill/>
            <a:ln w="19050">
              <a:solidFill>
                <a:schemeClr val="tx1"/>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1292" name="Line 47"/>
          <p:cNvSpPr>
            <a:spLocks noChangeShapeType="1"/>
          </p:cNvSpPr>
          <p:nvPr/>
        </p:nvSpPr>
        <p:spPr bwMode="auto">
          <a:xfrm>
            <a:off x="5943600" y="2819400"/>
            <a:ext cx="76200" cy="685800"/>
          </a:xfrm>
          <a:prstGeom prst="line">
            <a:avLst/>
          </a:prstGeom>
          <a:noFill/>
          <a:ln w="19050">
            <a:solidFill>
              <a:schemeClr val="tx1"/>
            </a:solidFill>
            <a:prstDash val="dash"/>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pic>
        <p:nvPicPr>
          <p:cNvPr id="11293" name="Picture 48" descr="10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2362200"/>
            <a:ext cx="833438" cy="544513"/>
          </a:xfrm>
          <a:prstGeom prst="rect">
            <a:avLst/>
          </a:prstGeom>
          <a:noFill/>
          <a:ln w="12700">
            <a:solidFill>
              <a:srgbClr val="993300"/>
            </a:solidFill>
            <a:miter lim="800000"/>
            <a:headEnd/>
            <a:tailEnd/>
          </a:ln>
          <a:extLst>
            <a:ext uri="{909E8E84-426E-40DD-AFC4-6F175D3DCCD1}">
              <a14:hiddenFill xmlns:a14="http://schemas.microsoft.com/office/drawing/2010/main">
                <a:solidFill>
                  <a:srgbClr val="FFFFFF"/>
                </a:solidFill>
              </a14:hiddenFill>
            </a:ext>
          </a:extLst>
        </p:spPr>
      </p:pic>
      <p:pic>
        <p:nvPicPr>
          <p:cNvPr id="11294" name="Picture 49" descr="Image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5000" y="4191000"/>
            <a:ext cx="83185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95" name="Group 50"/>
          <p:cNvGrpSpPr>
            <a:grpSpLocks/>
          </p:cNvGrpSpPr>
          <p:nvPr/>
        </p:nvGrpSpPr>
        <p:grpSpPr bwMode="auto">
          <a:xfrm>
            <a:off x="3810000" y="4267200"/>
            <a:ext cx="685800" cy="381000"/>
            <a:chOff x="2160" y="1440"/>
            <a:chExt cx="2592" cy="1440"/>
          </a:xfrm>
        </p:grpSpPr>
        <p:sp>
          <p:nvSpPr>
            <p:cNvPr id="11297" name="Line 51"/>
            <p:cNvSpPr>
              <a:spLocks noChangeShapeType="1"/>
            </p:cNvSpPr>
            <p:nvPr/>
          </p:nvSpPr>
          <p:spPr bwMode="auto">
            <a:xfrm>
              <a:off x="4656" y="1632"/>
              <a:ext cx="96" cy="1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1298" name="Group 52"/>
            <p:cNvGrpSpPr>
              <a:grpSpLocks/>
            </p:cNvGrpSpPr>
            <p:nvPr/>
          </p:nvGrpSpPr>
          <p:grpSpPr bwMode="auto">
            <a:xfrm>
              <a:off x="2160" y="1440"/>
              <a:ext cx="2592" cy="1440"/>
              <a:chOff x="2160" y="1440"/>
              <a:chExt cx="2592" cy="1440"/>
            </a:xfrm>
          </p:grpSpPr>
          <p:sp>
            <p:nvSpPr>
              <p:cNvPr id="11299" name="Line 53"/>
              <p:cNvSpPr>
                <a:spLocks noChangeShapeType="1"/>
              </p:cNvSpPr>
              <p:nvPr/>
            </p:nvSpPr>
            <p:spPr bwMode="auto">
              <a:xfrm>
                <a:off x="2160" y="1440"/>
                <a:ext cx="2448" cy="19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00" name="Line 54"/>
              <p:cNvSpPr>
                <a:spLocks noChangeShapeType="1"/>
              </p:cNvSpPr>
              <p:nvPr/>
            </p:nvSpPr>
            <p:spPr bwMode="auto">
              <a:xfrm>
                <a:off x="2208" y="2880"/>
                <a:ext cx="2544"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01" name="Line 55"/>
              <p:cNvSpPr>
                <a:spLocks noChangeShapeType="1"/>
              </p:cNvSpPr>
              <p:nvPr/>
            </p:nvSpPr>
            <p:spPr bwMode="auto">
              <a:xfrm>
                <a:off x="2400" y="1488"/>
                <a:ext cx="48" cy="139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02" name="Line 56"/>
              <p:cNvSpPr>
                <a:spLocks noChangeShapeType="1"/>
              </p:cNvSpPr>
              <p:nvPr/>
            </p:nvSpPr>
            <p:spPr bwMode="auto">
              <a:xfrm>
                <a:off x="2880" y="1488"/>
                <a:ext cx="0" cy="139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03" name="Line 57"/>
              <p:cNvSpPr>
                <a:spLocks noChangeShapeType="1"/>
              </p:cNvSpPr>
              <p:nvPr/>
            </p:nvSpPr>
            <p:spPr bwMode="auto">
              <a:xfrm>
                <a:off x="3264" y="1536"/>
                <a:ext cx="48" cy="13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04" name="Line 58"/>
              <p:cNvSpPr>
                <a:spLocks noChangeShapeType="1"/>
              </p:cNvSpPr>
              <p:nvPr/>
            </p:nvSpPr>
            <p:spPr bwMode="auto">
              <a:xfrm>
                <a:off x="3648" y="1584"/>
                <a:ext cx="96" cy="129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05" name="Line 59"/>
              <p:cNvSpPr>
                <a:spLocks noChangeShapeType="1"/>
              </p:cNvSpPr>
              <p:nvPr/>
            </p:nvSpPr>
            <p:spPr bwMode="auto">
              <a:xfrm>
                <a:off x="3984" y="1632"/>
                <a:ext cx="96" cy="124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06" name="Line 60"/>
              <p:cNvSpPr>
                <a:spLocks noChangeShapeType="1"/>
              </p:cNvSpPr>
              <p:nvPr/>
            </p:nvSpPr>
            <p:spPr bwMode="auto">
              <a:xfrm>
                <a:off x="4368" y="1632"/>
                <a:ext cx="96" cy="124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07" name="Line 61"/>
              <p:cNvSpPr>
                <a:spLocks noChangeShapeType="1"/>
              </p:cNvSpPr>
              <p:nvPr/>
            </p:nvSpPr>
            <p:spPr bwMode="auto">
              <a:xfrm>
                <a:off x="2208" y="2208"/>
                <a:ext cx="24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08" name="Line 62"/>
              <p:cNvSpPr>
                <a:spLocks noChangeShapeType="1"/>
              </p:cNvSpPr>
              <p:nvPr/>
            </p:nvSpPr>
            <p:spPr bwMode="auto">
              <a:xfrm>
                <a:off x="2208" y="2352"/>
                <a:ext cx="24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09" name="Line 63"/>
              <p:cNvSpPr>
                <a:spLocks noChangeShapeType="1"/>
              </p:cNvSpPr>
              <p:nvPr/>
            </p:nvSpPr>
            <p:spPr bwMode="auto">
              <a:xfrm>
                <a:off x="2208" y="1584"/>
                <a:ext cx="2448" cy="24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11296" name="Text Box 64"/>
          <p:cNvSpPr txBox="1">
            <a:spLocks noChangeArrowheads="1"/>
          </p:cNvSpPr>
          <p:nvPr/>
        </p:nvSpPr>
        <p:spPr bwMode="auto">
          <a:xfrm>
            <a:off x="5867400" y="6324600"/>
            <a:ext cx="1447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sz="1600">
                <a:latin typeface="Tahoma" panose="020B0604030504040204" pitchFamily="34" charset="0"/>
                <a:ea typeface="宋体" panose="02010600030101010101" pitchFamily="2" charset="-122"/>
              </a:rPr>
              <a:t>Categories</a:t>
            </a:r>
          </a:p>
        </p:txBody>
      </p:sp>
    </p:spTree>
    <p:extLst>
      <p:ext uri="{BB962C8B-B14F-4D97-AF65-F5344CB8AC3E}">
        <p14:creationId xmlns:p14="http://schemas.microsoft.com/office/powerpoint/2010/main" val="7207941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98FC0586-C80B-4983-B9BD-FCA92C52A22B}"/>
              </a:ext>
            </a:extLst>
          </p:cNvPr>
          <p:cNvSpPr>
            <a:spLocks noGrp="1" noChangeArrowheads="1"/>
          </p:cNvSpPr>
          <p:nvPr>
            <p:ph type="title"/>
          </p:nvPr>
        </p:nvSpPr>
        <p:spPr/>
        <p:txBody>
          <a:bodyPr/>
          <a:lstStyle/>
          <a:p>
            <a:r>
              <a:rPr lang="en-US" altLang="zh-CN" dirty="0">
                <a:latin typeface="Arial" panose="020B0604020202020204" pitchFamily="34" charset="0"/>
                <a:cs typeface="Arial" panose="020B0604020202020204" pitchFamily="34" charset="0"/>
              </a:rPr>
              <a:t>Local Features</a:t>
            </a:r>
          </a:p>
        </p:txBody>
      </p:sp>
      <p:pic>
        <p:nvPicPr>
          <p:cNvPr id="26628" name="Picture 4" descr="sift-feat">
            <a:extLst>
              <a:ext uri="{FF2B5EF4-FFF2-40B4-BE49-F238E27FC236}">
                <a16:creationId xmlns:a16="http://schemas.microsoft.com/office/drawing/2014/main" id="{A413FB0E-FFE2-4FD9-9F36-7EF24D4BF5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1381846" y="2966909"/>
            <a:ext cx="6852498" cy="3060457"/>
          </a:xfrm>
          <a:noFill/>
        </p:spPr>
      </p:pic>
      <p:sp>
        <p:nvSpPr>
          <p:cNvPr id="26627" name="Rectangle 3">
            <a:extLst>
              <a:ext uri="{FF2B5EF4-FFF2-40B4-BE49-F238E27FC236}">
                <a16:creationId xmlns:a16="http://schemas.microsoft.com/office/drawing/2014/main" id="{2B9DF646-B583-4160-B81C-F4EC64A21066}"/>
              </a:ext>
            </a:extLst>
          </p:cNvPr>
          <p:cNvSpPr>
            <a:spLocks noGrp="1" noChangeArrowheads="1"/>
          </p:cNvSpPr>
          <p:nvPr>
            <p:ph type="body" sz="half" idx="4294967295"/>
          </p:nvPr>
        </p:nvSpPr>
        <p:spPr>
          <a:xfrm>
            <a:off x="945139" y="1112794"/>
            <a:ext cx="6000750" cy="904875"/>
          </a:xfrm>
        </p:spPr>
        <p:txBody>
          <a:bodyPr>
            <a:noAutofit/>
          </a:bodyPr>
          <a:lstStyle/>
          <a:p>
            <a:pPr marL="0" indent="0">
              <a:lnSpc>
                <a:spcPct val="150000"/>
              </a:lnSpc>
              <a:buNone/>
            </a:pPr>
            <a:r>
              <a:rPr lang="en-US" altLang="zh-CN" sz="1800" dirty="0">
                <a:latin typeface="Arial" panose="020B0604020202020204" pitchFamily="34" charset="0"/>
                <a:cs typeface="Arial" panose="020B0604020202020204" pitchFamily="34" charset="0"/>
              </a:rPr>
              <a:t>Find features that are invariant to transformations</a:t>
            </a:r>
          </a:p>
          <a:p>
            <a:pPr lvl="1">
              <a:lnSpc>
                <a:spcPct val="150000"/>
              </a:lnSpc>
            </a:pPr>
            <a:r>
              <a:rPr lang="en-US" altLang="zh-CN" sz="1800" dirty="0">
                <a:latin typeface="Arial" panose="020B0604020202020204" pitchFamily="34" charset="0"/>
                <a:ea typeface="ＭＳ Ｐゴシック" panose="020B0600070205080204" pitchFamily="34" charset="-128"/>
                <a:cs typeface="Arial" panose="020B0604020202020204" pitchFamily="34" charset="0"/>
              </a:rPr>
              <a:t>geometric invariance:  translation, rotation, scale</a:t>
            </a:r>
          </a:p>
          <a:p>
            <a:pPr lvl="1">
              <a:lnSpc>
                <a:spcPct val="150000"/>
              </a:lnSpc>
            </a:pPr>
            <a:r>
              <a:rPr lang="en-US" altLang="zh-CN" sz="1800" dirty="0">
                <a:latin typeface="Arial" panose="020B0604020202020204" pitchFamily="34" charset="0"/>
                <a:ea typeface="ＭＳ Ｐゴシック" panose="020B0600070205080204" pitchFamily="34" charset="-128"/>
                <a:cs typeface="Arial" panose="020B0604020202020204" pitchFamily="34" charset="0"/>
              </a:rPr>
              <a:t>photometric invariance:  brightness, exposure,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F688B1-CCD5-4B37-8A04-EE0EF5C8C064}"/>
              </a:ext>
            </a:extLst>
          </p:cNvPr>
          <p:cNvSpPr>
            <a:spLocks noGrp="1"/>
          </p:cNvSpPr>
          <p:nvPr>
            <p:ph type="title"/>
          </p:nvPr>
        </p:nvSpPr>
        <p:spPr/>
        <p:txBody>
          <a:bodyPr/>
          <a:lstStyle/>
          <a:p>
            <a:r>
              <a:rPr lang="en-US" altLang="zh-CN" dirty="0"/>
              <a:t>Local Features</a:t>
            </a:r>
            <a:endParaRPr lang="zh-CN" altLang="en-US" dirty="0"/>
          </a:p>
        </p:txBody>
      </p:sp>
      <p:sp>
        <p:nvSpPr>
          <p:cNvPr id="3" name="内容占位符 2">
            <a:extLst>
              <a:ext uri="{FF2B5EF4-FFF2-40B4-BE49-F238E27FC236}">
                <a16:creationId xmlns:a16="http://schemas.microsoft.com/office/drawing/2014/main" id="{5B979EF5-3F52-43C6-8122-FD098E05C217}"/>
              </a:ext>
            </a:extLst>
          </p:cNvPr>
          <p:cNvSpPr>
            <a:spLocks noGrp="1"/>
          </p:cNvSpPr>
          <p:nvPr>
            <p:ph idx="1"/>
          </p:nvPr>
        </p:nvSpPr>
        <p:spPr/>
        <p:txBody>
          <a:bodyPr>
            <a:normAutofit/>
          </a:bodyPr>
          <a:lstStyle/>
          <a:p>
            <a:r>
              <a:rPr lang="en-US" altLang="zh-CN" sz="2100" dirty="0"/>
              <a:t>SIFT</a:t>
            </a:r>
          </a:p>
          <a:p>
            <a:r>
              <a:rPr lang="en-US" altLang="zh-CN" sz="2100" dirty="0"/>
              <a:t>LBP</a:t>
            </a:r>
          </a:p>
          <a:p>
            <a:r>
              <a:rPr lang="en-US" altLang="zh-CN" sz="2100" dirty="0"/>
              <a:t>SURF</a:t>
            </a:r>
          </a:p>
          <a:p>
            <a:r>
              <a:rPr lang="en-US" altLang="zh-CN" sz="2100" dirty="0"/>
              <a:t>BRISK</a:t>
            </a:r>
          </a:p>
          <a:p>
            <a:r>
              <a:rPr lang="en-US" altLang="zh-CN" sz="2100" dirty="0"/>
              <a:t>And so on</a:t>
            </a:r>
            <a:endParaRPr lang="zh-CN" altLang="en-US" sz="2100" dirty="0"/>
          </a:p>
        </p:txBody>
      </p:sp>
      <p:pic>
        <p:nvPicPr>
          <p:cNvPr id="5" name="Picture 5" descr="SIFT1">
            <a:extLst>
              <a:ext uri="{FF2B5EF4-FFF2-40B4-BE49-F238E27FC236}">
                <a16:creationId xmlns:a16="http://schemas.microsoft.com/office/drawing/2014/main" id="{F1C9FEBC-5FF7-4960-AD6D-4692AD80D3E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871" y="4037643"/>
            <a:ext cx="2067223" cy="149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SIFT2">
            <a:extLst>
              <a:ext uri="{FF2B5EF4-FFF2-40B4-BE49-F238E27FC236}">
                <a16:creationId xmlns:a16="http://schemas.microsoft.com/office/drawing/2014/main" id="{FA6C5263-CAEB-47F5-A631-C0E021057E13}"/>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3545" y="4039427"/>
            <a:ext cx="2067223" cy="1496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6">
            <a:extLst>
              <a:ext uri="{FF2B5EF4-FFF2-40B4-BE49-F238E27FC236}">
                <a16:creationId xmlns:a16="http://schemas.microsoft.com/office/drawing/2014/main" id="{F981CDA5-6FD7-4C49-A98B-C0B2413302DC}"/>
              </a:ext>
            </a:extLst>
          </p:cNvPr>
          <p:cNvSpPr>
            <a:spLocks noChangeShapeType="1"/>
          </p:cNvSpPr>
          <p:nvPr/>
        </p:nvSpPr>
        <p:spPr bwMode="auto">
          <a:xfrm flipV="1">
            <a:off x="4608964" y="4468758"/>
            <a:ext cx="1235117" cy="81213"/>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b="1"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b="1"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b="1"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b="1"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zh-CN" altLang="en-US" sz="1350">
              <a:solidFill>
                <a:prstClr val="black"/>
              </a:solidFill>
            </a:endParaRPr>
          </a:p>
        </p:txBody>
      </p:sp>
      <p:pic>
        <p:nvPicPr>
          <p:cNvPr id="10" name="图片 9">
            <a:extLst>
              <a:ext uri="{FF2B5EF4-FFF2-40B4-BE49-F238E27FC236}">
                <a16:creationId xmlns:a16="http://schemas.microsoft.com/office/drawing/2014/main" id="{C0AE639D-4782-4698-AFE5-FE49E0D65B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3466" y="1883589"/>
            <a:ext cx="2067224" cy="2060863"/>
          </a:xfrm>
          <a:prstGeom prst="rect">
            <a:avLst/>
          </a:prstGeom>
        </p:spPr>
      </p:pic>
      <p:sp>
        <p:nvSpPr>
          <p:cNvPr id="4" name="矩形 3"/>
          <p:cNvSpPr/>
          <p:nvPr/>
        </p:nvSpPr>
        <p:spPr>
          <a:xfrm>
            <a:off x="532014" y="5773262"/>
            <a:ext cx="8079971" cy="923330"/>
          </a:xfrm>
          <a:prstGeom prst="rect">
            <a:avLst/>
          </a:prstGeom>
        </p:spPr>
        <p:txBody>
          <a:bodyPr wrap="square">
            <a:spAutoFit/>
          </a:bodyPr>
          <a:lstStyle/>
          <a:p>
            <a:r>
              <a:rPr lang="en-US" altLang="zh-CN" dirty="0" smtClean="0">
                <a:hlinkClick r:id="rId5"/>
              </a:rPr>
              <a:t>Local feature extraction in </a:t>
            </a:r>
            <a:r>
              <a:rPr lang="en-US" altLang="zh-CN" dirty="0" err="1" smtClean="0">
                <a:hlinkClick r:id="rId5"/>
              </a:rPr>
              <a:t>Matlab</a:t>
            </a:r>
            <a:endParaRPr lang="en-US" altLang="zh-CN" dirty="0" smtClean="0">
              <a:hlinkClick r:id="rId5"/>
            </a:endParaRPr>
          </a:p>
          <a:p>
            <a:r>
              <a:rPr lang="en-US" altLang="zh-CN" dirty="0" smtClean="0">
                <a:hlinkClick r:id="rId5"/>
              </a:rPr>
              <a:t>https</a:t>
            </a:r>
            <a:r>
              <a:rPr lang="en-US" altLang="zh-CN" dirty="0">
                <a:hlinkClick r:id="rId5"/>
              </a:rPr>
              <a:t>://www.mathworks.com/help/vision/ug/local-feature-detection-and-extraction.html</a:t>
            </a:r>
            <a:endParaRPr lang="zh-CN" altLang="en-US" dirty="0"/>
          </a:p>
        </p:txBody>
      </p:sp>
    </p:spTree>
    <p:extLst>
      <p:ext uri="{BB962C8B-B14F-4D97-AF65-F5344CB8AC3E}">
        <p14:creationId xmlns:p14="http://schemas.microsoft.com/office/powerpoint/2010/main" val="16113859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F688B1-CCD5-4B37-8A04-EE0EF5C8C064}"/>
              </a:ext>
            </a:extLst>
          </p:cNvPr>
          <p:cNvSpPr>
            <a:spLocks noGrp="1"/>
          </p:cNvSpPr>
          <p:nvPr>
            <p:ph type="title"/>
          </p:nvPr>
        </p:nvSpPr>
        <p:spPr/>
        <p:txBody>
          <a:bodyPr/>
          <a:lstStyle/>
          <a:p>
            <a:r>
              <a:rPr lang="en-US" altLang="zh-CN" dirty="0"/>
              <a:t>Local Features</a:t>
            </a:r>
            <a:endParaRPr lang="zh-CN" altLang="en-US" dirty="0"/>
          </a:p>
        </p:txBody>
      </p:sp>
      <p:pic>
        <p:nvPicPr>
          <p:cNvPr id="9" name="图片 8">
            <a:extLst>
              <a:ext uri="{FF2B5EF4-FFF2-40B4-BE49-F238E27FC236}">
                <a16:creationId xmlns:a16="http://schemas.microsoft.com/office/drawing/2014/main" id="{8938C310-DC8E-436C-A59F-8C8FA625405A}"/>
              </a:ext>
            </a:extLst>
          </p:cNvPr>
          <p:cNvPicPr>
            <a:picLocks noChangeAspect="1"/>
          </p:cNvPicPr>
          <p:nvPr/>
        </p:nvPicPr>
        <p:blipFill>
          <a:blip r:embed="rId2"/>
          <a:stretch>
            <a:fillRect/>
          </a:stretch>
        </p:blipFill>
        <p:spPr>
          <a:xfrm>
            <a:off x="628650" y="912237"/>
            <a:ext cx="4915138" cy="344060"/>
          </a:xfrm>
          <a:prstGeom prst="rect">
            <a:avLst/>
          </a:prstGeom>
        </p:spPr>
      </p:pic>
      <p:pic>
        <p:nvPicPr>
          <p:cNvPr id="12" name="图片 11">
            <a:extLst>
              <a:ext uri="{FF2B5EF4-FFF2-40B4-BE49-F238E27FC236}">
                <a16:creationId xmlns:a16="http://schemas.microsoft.com/office/drawing/2014/main" id="{84FC5763-7524-4372-A0EA-56D1B3F6ADB5}"/>
              </a:ext>
            </a:extLst>
          </p:cNvPr>
          <p:cNvPicPr>
            <a:picLocks noChangeAspect="1"/>
          </p:cNvPicPr>
          <p:nvPr/>
        </p:nvPicPr>
        <p:blipFill>
          <a:blip r:embed="rId3"/>
          <a:stretch>
            <a:fillRect/>
          </a:stretch>
        </p:blipFill>
        <p:spPr>
          <a:xfrm>
            <a:off x="649974" y="2075206"/>
            <a:ext cx="7968587" cy="3344174"/>
          </a:xfrm>
          <a:prstGeom prst="rect">
            <a:avLst/>
          </a:prstGeom>
        </p:spPr>
      </p:pic>
    </p:spTree>
    <p:extLst>
      <p:ext uri="{BB962C8B-B14F-4D97-AF65-F5344CB8AC3E}">
        <p14:creationId xmlns:p14="http://schemas.microsoft.com/office/powerpoint/2010/main" val="2409654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BF637-9966-43DE-AC2D-23BE9B9399AA}"/>
              </a:ext>
            </a:extLst>
          </p:cNvPr>
          <p:cNvSpPr>
            <a:spLocks noGrp="1"/>
          </p:cNvSpPr>
          <p:nvPr>
            <p:ph type="title"/>
          </p:nvPr>
        </p:nvSpPr>
        <p:spPr/>
        <p:txBody>
          <a:bodyPr/>
          <a:lstStyle/>
          <a:p>
            <a:r>
              <a:rPr lang="en-US" altLang="zh-CN" dirty="0"/>
              <a:t>Some important terms</a:t>
            </a:r>
            <a:endParaRPr lang="zh-CN" altLang="en-US" dirty="0"/>
          </a:p>
        </p:txBody>
      </p:sp>
      <p:sp>
        <p:nvSpPr>
          <p:cNvPr id="3" name="内容占位符 2">
            <a:extLst>
              <a:ext uri="{FF2B5EF4-FFF2-40B4-BE49-F238E27FC236}">
                <a16:creationId xmlns:a16="http://schemas.microsoft.com/office/drawing/2014/main" id="{BEC8F0C4-D50B-4E61-B1A0-E9B2659187A5}"/>
              </a:ext>
            </a:extLst>
          </p:cNvPr>
          <p:cNvSpPr>
            <a:spLocks noGrp="1"/>
          </p:cNvSpPr>
          <p:nvPr>
            <p:ph idx="1"/>
          </p:nvPr>
        </p:nvSpPr>
        <p:spPr>
          <a:xfrm>
            <a:off x="628650" y="1316830"/>
            <a:ext cx="7886700" cy="5117423"/>
          </a:xfrm>
        </p:spPr>
        <p:txBody>
          <a:bodyPr>
            <a:normAutofit fontScale="92500" lnSpcReduction="10000"/>
          </a:bodyPr>
          <a:lstStyle/>
          <a:p>
            <a:r>
              <a:rPr lang="en-US" altLang="zh-CN" dirty="0"/>
              <a:t>Global Features: e.g. </a:t>
            </a:r>
            <a:r>
              <a:rPr lang="zh-CN" altLang="en-US" dirty="0"/>
              <a:t>颜色直方图</a:t>
            </a:r>
            <a:endParaRPr lang="en-US" altLang="zh-CN" dirty="0"/>
          </a:p>
          <a:p>
            <a:r>
              <a:rPr lang="en-US" altLang="zh-CN" dirty="0"/>
              <a:t>Local Features:</a:t>
            </a:r>
            <a:r>
              <a:rPr lang="zh-CN" altLang="en-US" dirty="0"/>
              <a:t> </a:t>
            </a:r>
            <a:r>
              <a:rPr lang="en-US" altLang="zh-CN" dirty="0"/>
              <a:t>e.g.</a:t>
            </a:r>
            <a:r>
              <a:rPr lang="zh-CN" altLang="en-US" dirty="0"/>
              <a:t> </a:t>
            </a:r>
            <a:r>
              <a:rPr lang="en-US" altLang="zh-CN" dirty="0"/>
              <a:t>sift</a:t>
            </a:r>
          </a:p>
          <a:p>
            <a:r>
              <a:rPr lang="en-US" altLang="zh-CN" dirty="0" err="1"/>
              <a:t>BoW</a:t>
            </a:r>
            <a:r>
              <a:rPr lang="en-US" altLang="zh-CN" baseline="30000" dirty="0"/>
              <a:t>[1]</a:t>
            </a:r>
            <a:r>
              <a:rPr lang="en-US" altLang="zh-CN" dirty="0"/>
              <a:t>: Bag of (Visual) Words </a:t>
            </a:r>
          </a:p>
          <a:p>
            <a:r>
              <a:rPr lang="en-US" altLang="zh-CN" dirty="0"/>
              <a:t>VLAD</a:t>
            </a:r>
            <a:r>
              <a:rPr lang="en-US" altLang="zh-CN" baseline="30000" dirty="0"/>
              <a:t>[2]</a:t>
            </a:r>
            <a:r>
              <a:rPr lang="en-US" altLang="zh-CN" dirty="0"/>
              <a:t>: Vector of </a:t>
            </a:r>
            <a:r>
              <a:rPr lang="en-US" altLang="zh-CN" dirty="0" smtClean="0"/>
              <a:t>Aggregate </a:t>
            </a:r>
            <a:r>
              <a:rPr lang="en-US" altLang="zh-CN" dirty="0"/>
              <a:t>Locally Descriptor</a:t>
            </a:r>
          </a:p>
          <a:p>
            <a:r>
              <a:rPr lang="en-US" altLang="zh-CN" dirty="0"/>
              <a:t>FV</a:t>
            </a:r>
            <a:r>
              <a:rPr lang="en-US" altLang="zh-CN" baseline="30000" dirty="0"/>
              <a:t>[3]</a:t>
            </a:r>
            <a:r>
              <a:rPr lang="en-US" altLang="zh-CN" dirty="0"/>
              <a:t>: Fisher Vector</a:t>
            </a:r>
          </a:p>
          <a:p>
            <a:r>
              <a:rPr lang="en-US" altLang="zh-CN" dirty="0"/>
              <a:t>Invert Index</a:t>
            </a:r>
          </a:p>
          <a:p>
            <a:endParaRPr lang="en-US" altLang="zh-CN" dirty="0"/>
          </a:p>
          <a:p>
            <a:pPr marL="0" indent="0">
              <a:lnSpc>
                <a:spcPct val="120000"/>
              </a:lnSpc>
              <a:buNone/>
            </a:pPr>
            <a:r>
              <a:rPr lang="en-US" altLang="zh-CN" sz="1100" dirty="0" smtClean="0"/>
              <a:t>[</a:t>
            </a:r>
            <a:r>
              <a:rPr lang="en-US" altLang="zh-CN" sz="1100" dirty="0"/>
              <a:t>1] J. </a:t>
            </a:r>
            <a:r>
              <a:rPr lang="en-US" altLang="zh-CN" sz="1100" dirty="0" err="1"/>
              <a:t>Sivic</a:t>
            </a:r>
            <a:r>
              <a:rPr lang="en-US" altLang="zh-CN" sz="1100" dirty="0"/>
              <a:t> and A. Zisserman, “Video Google: A text retrieval approach to object matching in videos,” in Proc. Int. Conf. </a:t>
            </a:r>
            <a:r>
              <a:rPr lang="en-US" altLang="zh-CN" sz="1100" dirty="0" err="1"/>
              <a:t>Comput</a:t>
            </a:r>
            <a:r>
              <a:rPr lang="en-US" altLang="zh-CN" sz="1100" dirty="0"/>
              <a:t>. Vis., 2003, Art. no. 1470.</a:t>
            </a:r>
          </a:p>
          <a:p>
            <a:pPr marL="0" indent="0">
              <a:lnSpc>
                <a:spcPct val="120000"/>
              </a:lnSpc>
              <a:buNone/>
            </a:pPr>
            <a:r>
              <a:rPr lang="en-US" altLang="zh-CN" sz="1100" dirty="0"/>
              <a:t>[2] H. </a:t>
            </a:r>
            <a:r>
              <a:rPr lang="en-US" altLang="zh-CN" sz="1100" dirty="0" err="1"/>
              <a:t>Jegou</a:t>
            </a:r>
            <a:r>
              <a:rPr lang="en-US" altLang="zh-CN" sz="1100" dirty="0"/>
              <a:t>, M. </a:t>
            </a:r>
            <a:r>
              <a:rPr lang="en-US" altLang="zh-CN" sz="1100" dirty="0" err="1"/>
              <a:t>Douze</a:t>
            </a:r>
            <a:r>
              <a:rPr lang="en-US" altLang="zh-CN" sz="1100" dirty="0"/>
              <a:t>, C. Schmid, and P. </a:t>
            </a:r>
            <a:r>
              <a:rPr lang="en-US" altLang="zh-CN" sz="1100" dirty="0" err="1"/>
              <a:t>Perez</a:t>
            </a:r>
            <a:r>
              <a:rPr lang="en-US" altLang="zh-CN" sz="1100" dirty="0"/>
              <a:t>, “Aggregating local descriptors into a compact image representation,” in Proc. IEEE Conf. </a:t>
            </a:r>
            <a:r>
              <a:rPr lang="en-US" altLang="zh-CN" sz="1100" dirty="0" err="1"/>
              <a:t>Comput</a:t>
            </a:r>
            <a:r>
              <a:rPr lang="en-US" altLang="zh-CN" sz="1100" dirty="0"/>
              <a:t>. Vis.    Pattern </a:t>
            </a:r>
            <a:r>
              <a:rPr lang="en-US" altLang="zh-CN" sz="1100" dirty="0" err="1"/>
              <a:t>Recog</a:t>
            </a:r>
            <a:r>
              <a:rPr lang="en-US" altLang="zh-CN" sz="1100" dirty="0"/>
              <a:t>., 2010, pp. 3304–3311.</a:t>
            </a:r>
          </a:p>
          <a:p>
            <a:pPr marL="0" indent="0">
              <a:lnSpc>
                <a:spcPct val="120000"/>
              </a:lnSpc>
              <a:buNone/>
            </a:pPr>
            <a:r>
              <a:rPr lang="en-US" altLang="zh-CN" sz="1100" dirty="0"/>
              <a:t>[3] F. </a:t>
            </a:r>
            <a:r>
              <a:rPr lang="en-US" altLang="zh-CN" sz="1100" dirty="0" err="1"/>
              <a:t>Perronnin</a:t>
            </a:r>
            <a:r>
              <a:rPr lang="en-US" altLang="zh-CN" sz="1100" dirty="0"/>
              <a:t>, J. S </a:t>
            </a:r>
            <a:r>
              <a:rPr lang="en-US" altLang="zh-CN" sz="1100" dirty="0" err="1"/>
              <a:t>anchez</a:t>
            </a:r>
            <a:r>
              <a:rPr lang="en-US" altLang="zh-CN" sz="1100" dirty="0"/>
              <a:t>, and T. </a:t>
            </a:r>
            <a:r>
              <a:rPr lang="en-US" altLang="zh-CN" sz="1100" dirty="0" err="1"/>
              <a:t>Mensink</a:t>
            </a:r>
            <a:r>
              <a:rPr lang="en-US" altLang="zh-CN" sz="1100" dirty="0"/>
              <a:t>, “Improving the Fisher kernel for large-scale image classification,” in Proc. Eur. Conf. </a:t>
            </a:r>
            <a:r>
              <a:rPr lang="en-US" altLang="zh-CN" sz="1100" dirty="0" err="1"/>
              <a:t>Comput</a:t>
            </a:r>
            <a:r>
              <a:rPr lang="en-US" altLang="zh-CN" sz="1100" dirty="0"/>
              <a:t>. Vis., 2010, pp. 143–156.</a:t>
            </a:r>
            <a:endParaRPr lang="zh-CN" altLang="en-US" sz="3500" dirty="0"/>
          </a:p>
        </p:txBody>
      </p:sp>
    </p:spTree>
    <p:extLst>
      <p:ext uri="{BB962C8B-B14F-4D97-AF65-F5344CB8AC3E}">
        <p14:creationId xmlns:p14="http://schemas.microsoft.com/office/powerpoint/2010/main" val="3767598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C1792A-E00A-42F7-ACCC-16AC7F6806DA}"/>
              </a:ext>
            </a:extLst>
          </p:cNvPr>
          <p:cNvSpPr>
            <a:spLocks noGrp="1"/>
          </p:cNvSpPr>
          <p:nvPr>
            <p:ph type="title"/>
          </p:nvPr>
        </p:nvSpPr>
        <p:spPr>
          <a:xfrm>
            <a:off x="628649" y="141687"/>
            <a:ext cx="8387759" cy="532945"/>
          </a:xfrm>
        </p:spPr>
        <p:txBody>
          <a:bodyPr/>
          <a:lstStyle/>
          <a:p>
            <a:r>
              <a:rPr lang="en-US" altLang="zh-CN" dirty="0"/>
              <a:t>Image Retrieval &amp; Image Classification</a:t>
            </a:r>
            <a:endParaRPr lang="zh-CN" altLang="en-US" dirty="0"/>
          </a:p>
        </p:txBody>
      </p:sp>
      <p:pic>
        <p:nvPicPr>
          <p:cNvPr id="5" name="图片 4">
            <a:extLst>
              <a:ext uri="{FF2B5EF4-FFF2-40B4-BE49-F238E27FC236}">
                <a16:creationId xmlns:a16="http://schemas.microsoft.com/office/drawing/2014/main" id="{08E9A596-3D29-4EE4-866D-540321C2DCB2}"/>
              </a:ext>
            </a:extLst>
          </p:cNvPr>
          <p:cNvPicPr>
            <a:picLocks noChangeAspect="1"/>
          </p:cNvPicPr>
          <p:nvPr/>
        </p:nvPicPr>
        <p:blipFill rotWithShape="1">
          <a:blip r:embed="rId2"/>
          <a:srcRect t="20061"/>
          <a:stretch/>
        </p:blipFill>
        <p:spPr>
          <a:xfrm>
            <a:off x="572386" y="751687"/>
            <a:ext cx="7699913" cy="3060000"/>
          </a:xfrm>
          <a:prstGeom prst="rect">
            <a:avLst/>
          </a:prstGeom>
        </p:spPr>
      </p:pic>
      <p:pic>
        <p:nvPicPr>
          <p:cNvPr id="6" name="图片 5">
            <a:extLst>
              <a:ext uri="{FF2B5EF4-FFF2-40B4-BE49-F238E27FC236}">
                <a16:creationId xmlns:a16="http://schemas.microsoft.com/office/drawing/2014/main" id="{79287C3E-D122-446B-BFEF-4DA9A181E55C}"/>
              </a:ext>
            </a:extLst>
          </p:cNvPr>
          <p:cNvPicPr>
            <a:picLocks noChangeAspect="1"/>
          </p:cNvPicPr>
          <p:nvPr/>
        </p:nvPicPr>
        <p:blipFill rotWithShape="1">
          <a:blip r:embed="rId3"/>
          <a:srcRect t="20655"/>
          <a:stretch/>
        </p:blipFill>
        <p:spPr>
          <a:xfrm>
            <a:off x="628649" y="3811687"/>
            <a:ext cx="7855895" cy="3024000"/>
          </a:xfrm>
          <a:prstGeom prst="rect">
            <a:avLst/>
          </a:prstGeom>
        </p:spPr>
      </p:pic>
    </p:spTree>
    <p:extLst>
      <p:ext uri="{BB962C8B-B14F-4D97-AF65-F5344CB8AC3E}">
        <p14:creationId xmlns:p14="http://schemas.microsoft.com/office/powerpoint/2010/main" val="2592764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Background</a:t>
            </a:r>
            <a:endParaRPr lang="zh-CN" altLang="en-US" dirty="0"/>
          </a:p>
        </p:txBody>
      </p:sp>
      <p:sp>
        <p:nvSpPr>
          <p:cNvPr id="3" name="内容占位符 2"/>
          <p:cNvSpPr>
            <a:spLocks noGrp="1"/>
          </p:cNvSpPr>
          <p:nvPr>
            <p:ph idx="1"/>
          </p:nvPr>
        </p:nvSpPr>
        <p:spPr>
          <a:xfrm>
            <a:off x="719191" y="1143788"/>
            <a:ext cx="6945116" cy="686401"/>
          </a:xfrm>
        </p:spPr>
        <p:txBody>
          <a:bodyPr>
            <a:normAutofit fontScale="25000" lnSpcReduction="20000"/>
          </a:bodyPr>
          <a:lstStyle/>
          <a:p>
            <a:r>
              <a:rPr lang="en-US" altLang="zh-CN" sz="8000" dirty="0"/>
              <a:t>Necessity of </a:t>
            </a:r>
            <a:r>
              <a:rPr lang="en-US" altLang="zh-CN" sz="8000" b="1" dirty="0">
                <a:solidFill>
                  <a:srgbClr val="FF0000"/>
                </a:solidFill>
              </a:rPr>
              <a:t>retrieval</a:t>
            </a:r>
          </a:p>
          <a:p>
            <a:pPr lvl="1"/>
            <a:r>
              <a:rPr lang="en-GB" altLang="zh-CN" sz="8000" i="1" dirty="0">
                <a:solidFill>
                  <a:srgbClr val="0070C0"/>
                </a:solidFill>
              </a:rPr>
              <a:t>Information is of  no use, unless you can actually access it.</a:t>
            </a:r>
            <a:endParaRPr lang="en-US" altLang="zh-CN" sz="8000" dirty="0"/>
          </a:p>
          <a:p>
            <a:endParaRPr lang="en-US" altLang="zh-CN" sz="8000" dirty="0"/>
          </a:p>
          <a:p>
            <a:endParaRPr lang="en-US" altLang="zh-CN" dirty="0"/>
          </a:p>
          <a:p>
            <a:endParaRPr lang="en-US" altLang="zh-CN" dirty="0"/>
          </a:p>
          <a:p>
            <a:endParaRPr lang="en-US" altLang="zh-CN" dirty="0"/>
          </a:p>
          <a:p>
            <a:endParaRPr lang="en-US" altLang="zh-CN" dirty="0"/>
          </a:p>
          <a:p>
            <a:endParaRPr lang="en-US" altLang="zh-CN" dirty="0"/>
          </a:p>
          <a:p>
            <a:endParaRPr lang="en-US" altLang="zh-CN" sz="7200" dirty="0"/>
          </a:p>
          <a:p>
            <a:endParaRPr lang="en-US" altLang="zh-CN" sz="7200" dirty="0"/>
          </a:p>
          <a:p>
            <a:endParaRPr lang="en-US" altLang="zh-CN" sz="7200" dirty="0"/>
          </a:p>
          <a:p>
            <a:endParaRPr lang="en-US" altLang="zh-CN" sz="7200" dirty="0"/>
          </a:p>
          <a:p>
            <a:endParaRPr lang="en-US" altLang="zh-CN" sz="7200" dirty="0"/>
          </a:p>
          <a:p>
            <a:r>
              <a:rPr lang="en-US" altLang="zh-CN" sz="8000" dirty="0"/>
              <a:t>Why do we need image retrieval?</a:t>
            </a:r>
          </a:p>
          <a:p>
            <a:pPr lvl="1">
              <a:spcBef>
                <a:spcPct val="40000"/>
              </a:spcBef>
            </a:pPr>
            <a:r>
              <a:rPr lang="en-US" altLang="zh-CN" sz="8000" dirty="0"/>
              <a:t>“A Picture is worth thousand words”</a:t>
            </a:r>
          </a:p>
          <a:p>
            <a:pPr lvl="1">
              <a:spcBef>
                <a:spcPct val="40000"/>
              </a:spcBef>
            </a:pPr>
            <a:r>
              <a:rPr lang="en-US" altLang="zh-CN" sz="8000" dirty="0"/>
              <a:t>Not everything can be described in text</a:t>
            </a:r>
          </a:p>
          <a:p>
            <a:pPr lvl="1">
              <a:spcBef>
                <a:spcPct val="40000"/>
              </a:spcBef>
            </a:pPr>
            <a:r>
              <a:rPr lang="en-US" altLang="zh-CN" sz="8000" dirty="0"/>
              <a:t>Not everything is described in text</a:t>
            </a:r>
          </a:p>
          <a:p>
            <a:pPr lvl="1"/>
            <a:endParaRPr lang="zh-CN" altLang="en-US" sz="2400" dirty="0"/>
          </a:p>
        </p:txBody>
      </p:sp>
      <p:grpSp>
        <p:nvGrpSpPr>
          <p:cNvPr id="10" name="Group 6"/>
          <p:cNvGrpSpPr>
            <a:grpSpLocks/>
          </p:cNvGrpSpPr>
          <p:nvPr/>
        </p:nvGrpSpPr>
        <p:grpSpPr bwMode="auto">
          <a:xfrm>
            <a:off x="1990145" y="2252961"/>
            <a:ext cx="5490476" cy="1792939"/>
            <a:chOff x="660" y="1780"/>
            <a:chExt cx="7225" cy="2123"/>
          </a:xfrm>
        </p:grpSpPr>
        <p:pic>
          <p:nvPicPr>
            <p:cNvPr id="11" name="Picture 3"/>
            <p:cNvPicPr>
              <a:picLocks noChangeAspect="1" noChangeArrowheads="1"/>
            </p:cNvPicPr>
            <p:nvPr/>
          </p:nvPicPr>
          <p:blipFill rotWithShape="1">
            <a:blip r:embed="rId3" cstate="print"/>
            <a:srcRect t="11225" b="4553"/>
            <a:stretch/>
          </p:blipFill>
          <p:spPr bwMode="auto">
            <a:xfrm>
              <a:off x="660" y="1780"/>
              <a:ext cx="3453" cy="2123"/>
            </a:xfrm>
            <a:prstGeom prst="rect">
              <a:avLst/>
            </a:prstGeom>
            <a:noFill/>
          </p:spPr>
        </p:pic>
        <p:sp>
          <p:nvSpPr>
            <p:cNvPr id="12" name="Text Box 5"/>
            <p:cNvSpPr txBox="1">
              <a:spLocks noChangeArrowheads="1"/>
            </p:cNvSpPr>
            <p:nvPr/>
          </p:nvSpPr>
          <p:spPr bwMode="auto">
            <a:xfrm>
              <a:off x="4952" y="2066"/>
              <a:ext cx="2933" cy="484"/>
            </a:xfrm>
            <a:prstGeom prst="rect">
              <a:avLst/>
            </a:prstGeom>
            <a:noFill/>
            <a:ln w="9525">
              <a:noFill/>
              <a:miter lim="800000"/>
              <a:headEnd/>
              <a:tailEnd/>
            </a:ln>
          </p:spPr>
          <p:txBody>
            <a:bodyPr lIns="0" tIns="0" rIns="0" bIns="0" anchorCtr="1"/>
            <a:lstStyle/>
            <a:p>
              <a:pPr eaLnBrk="0" fontAlgn="base" hangingPunct="0">
                <a:spcBef>
                  <a:spcPct val="0"/>
                </a:spcBef>
                <a:spcAft>
                  <a:spcPct val="0"/>
                </a:spcAft>
                <a:tabLst>
                  <a:tab pos="542925" algn="l"/>
                  <a:tab pos="1085850" algn="l"/>
                  <a:tab pos="1628775" algn="l"/>
                  <a:tab pos="2171700" algn="l"/>
                  <a:tab pos="2714625" algn="l"/>
                </a:tabLst>
              </a:pPr>
              <a:r>
                <a:rPr lang="en-GB" sz="1350" dirty="0">
                  <a:solidFill>
                    <a:srgbClr val="000000"/>
                  </a:solidFill>
                  <a:latin typeface="Tahoma" pitchFamily="34" charset="0"/>
                  <a:ea typeface="黑体"/>
                </a:rPr>
                <a:t>[from the TREC homepage: </a:t>
              </a:r>
              <a:r>
                <a:rPr lang="en-GB" altLang="zh-CN" sz="1350" dirty="0">
                  <a:solidFill>
                    <a:srgbClr val="000000"/>
                  </a:solidFill>
                  <a:latin typeface="Tahoma" pitchFamily="34" charset="0"/>
                  <a:ea typeface="黑体"/>
                </a:rPr>
                <a:t> trec.nist.gov</a:t>
              </a:r>
              <a:r>
                <a:rPr lang="en-GB" sz="1350" dirty="0">
                  <a:solidFill>
                    <a:srgbClr val="000000"/>
                  </a:solidFill>
                  <a:latin typeface="Tahoma" pitchFamily="34" charset="0"/>
                  <a:ea typeface="黑体"/>
                </a:rPr>
                <a:t>]</a:t>
              </a:r>
            </a:p>
          </p:txBody>
        </p:sp>
      </p:grpSp>
      <p:pic>
        <p:nvPicPr>
          <p:cNvPr id="13" name="Picture 7" descr="1000words-high resolution.jpg"/>
          <p:cNvPicPr>
            <a:picLocks noChangeAspect="1"/>
          </p:cNvPicPr>
          <p:nvPr/>
        </p:nvPicPr>
        <p:blipFill>
          <a:blip r:embed="rId4" cstate="print"/>
          <a:stretch>
            <a:fillRect/>
          </a:stretch>
        </p:blipFill>
        <p:spPr>
          <a:xfrm>
            <a:off x="6987510" y="4568826"/>
            <a:ext cx="1172895" cy="1371480"/>
          </a:xfrm>
          <a:prstGeom prst="rect">
            <a:avLst/>
          </a:prstGeom>
        </p:spPr>
      </p:pic>
    </p:spTree>
    <p:extLst>
      <p:ext uri="{BB962C8B-B14F-4D97-AF65-F5344CB8AC3E}">
        <p14:creationId xmlns:p14="http://schemas.microsoft.com/office/powerpoint/2010/main" val="897668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Based on Deep Learning</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深度学习在计算机视觉领域取得巨大成功</a:t>
            </a:r>
            <a:endParaRPr lang="en-US" altLang="zh-CN" dirty="0"/>
          </a:p>
          <a:p>
            <a:pPr lvl="1"/>
            <a:r>
              <a:rPr lang="en-US" altLang="zh-CN" dirty="0"/>
              <a:t>ImageNet Grand Challenge</a:t>
            </a:r>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r>
              <a:rPr lang="zh-CN" altLang="en-US" dirty="0"/>
              <a:t>深度学习：时势造英雄</a:t>
            </a:r>
            <a:endParaRPr lang="en-US" altLang="zh-CN" dirty="0"/>
          </a:p>
          <a:p>
            <a:pPr lvl="1"/>
            <a:r>
              <a:rPr lang="zh-CN" altLang="en-US" dirty="0"/>
              <a:t>大规模图像视频数据</a:t>
            </a:r>
            <a:endParaRPr lang="en-US" altLang="zh-CN" dirty="0"/>
          </a:p>
          <a:p>
            <a:pPr lvl="1"/>
            <a:r>
              <a:rPr lang="zh-CN" altLang="en-US" dirty="0"/>
              <a:t>强大的计算能力：</a:t>
            </a:r>
            <a:r>
              <a:rPr lang="en-US" altLang="zh-CN" dirty="0"/>
              <a:t>GPU/TPU</a:t>
            </a:r>
            <a:endParaRPr lang="zh-CN" altLang="en-US" dirty="0"/>
          </a:p>
        </p:txBody>
      </p:sp>
      <p:pic>
        <p:nvPicPr>
          <p:cNvPr id="4" name="内容占位符 5"/>
          <p:cNvPicPr>
            <a:picLocks noChangeAspect="1"/>
          </p:cNvPicPr>
          <p:nvPr/>
        </p:nvPicPr>
        <p:blipFill>
          <a:blip r:embed="rId3"/>
          <a:stretch>
            <a:fillRect/>
          </a:stretch>
        </p:blipFill>
        <p:spPr bwMode="auto">
          <a:xfrm>
            <a:off x="4538315" y="2074168"/>
            <a:ext cx="4185188" cy="219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pic>
        <p:nvPicPr>
          <p:cNvPr id="1026" name="Picture 2" descr="Image result for imagen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195" y="2657826"/>
            <a:ext cx="2885661" cy="1384239"/>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34687" y="6019530"/>
            <a:ext cx="1598442" cy="64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
          <p:cNvSpPr txBox="1">
            <a:spLocks noChangeArrowheads="1"/>
          </p:cNvSpPr>
          <p:nvPr/>
        </p:nvSpPr>
        <p:spPr bwMode="auto">
          <a:xfrm>
            <a:off x="1126792" y="6597093"/>
            <a:ext cx="16063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200" baseline="0" dirty="0"/>
              <a:t>60</a:t>
            </a:r>
            <a:r>
              <a:rPr lang="zh-CN" altLang="en-US" sz="1200" baseline="0" dirty="0"/>
              <a:t>亿张图片，</a:t>
            </a:r>
            <a:r>
              <a:rPr lang="en-US" altLang="zh-CN" sz="1200" baseline="0" dirty="0"/>
              <a:t>2011</a:t>
            </a:r>
            <a:r>
              <a:rPr lang="zh-CN" altLang="en-US" sz="1200" baseline="0" dirty="0"/>
              <a:t>年</a:t>
            </a:r>
          </a:p>
        </p:txBody>
      </p:sp>
      <p:pic>
        <p:nvPicPr>
          <p:cNvPr id="15" name="图片 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07825" y="6020357"/>
            <a:ext cx="1557058" cy="576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8"/>
          <p:cNvSpPr txBox="1">
            <a:spLocks noChangeArrowheads="1"/>
          </p:cNvSpPr>
          <p:nvPr/>
        </p:nvSpPr>
        <p:spPr bwMode="auto">
          <a:xfrm>
            <a:off x="3106187" y="6597092"/>
            <a:ext cx="17876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200" baseline="0" dirty="0"/>
              <a:t>2500</a:t>
            </a:r>
            <a:r>
              <a:rPr lang="zh-CN" altLang="en-US" sz="1200" baseline="0" dirty="0"/>
              <a:t>亿张图片，</a:t>
            </a:r>
            <a:r>
              <a:rPr lang="en-US" altLang="zh-CN" sz="1200" baseline="0" dirty="0"/>
              <a:t>2013</a:t>
            </a:r>
            <a:r>
              <a:rPr lang="zh-CN" altLang="en-US" sz="1200" baseline="0" dirty="0"/>
              <a:t>年</a:t>
            </a:r>
          </a:p>
        </p:txBody>
      </p:sp>
      <p:pic>
        <p:nvPicPr>
          <p:cNvPr id="18" name="图片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058267" y="6011160"/>
            <a:ext cx="2081535" cy="49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descr="http://image-net.org/index_files/logo.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53504" y="5358454"/>
            <a:ext cx="21431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487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研究背景：深度学习</a:t>
            </a:r>
          </a:p>
        </p:txBody>
      </p:sp>
      <p:sp>
        <p:nvSpPr>
          <p:cNvPr id="3" name="内容占位符 2"/>
          <p:cNvSpPr>
            <a:spLocks noGrp="1"/>
          </p:cNvSpPr>
          <p:nvPr>
            <p:ph idx="1"/>
          </p:nvPr>
        </p:nvSpPr>
        <p:spPr/>
        <p:txBody>
          <a:bodyPr/>
          <a:lstStyle/>
          <a:p>
            <a:r>
              <a:rPr lang="zh-CN" altLang="en-US" dirty="0"/>
              <a:t>面向图像分类的深度学习模型</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675" y="1785104"/>
            <a:ext cx="5004282" cy="1646309"/>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t="11133" b="12989"/>
          <a:stretch/>
        </p:blipFill>
        <p:spPr>
          <a:xfrm>
            <a:off x="433212" y="4971372"/>
            <a:ext cx="8283925" cy="1850233"/>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5275" y="1473362"/>
            <a:ext cx="2441204" cy="1424759"/>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65821" y="3411001"/>
            <a:ext cx="2152878" cy="1559896"/>
          </a:xfrm>
          <a:prstGeom prst="rect">
            <a:avLst/>
          </a:prstGeom>
        </p:spPr>
      </p:pic>
      <p:pic>
        <p:nvPicPr>
          <p:cNvPr id="10" name="图片 9"/>
          <p:cNvPicPr>
            <a:picLocks noChangeAspect="1"/>
          </p:cNvPicPr>
          <p:nvPr/>
        </p:nvPicPr>
        <p:blipFill rotWithShape="1">
          <a:blip r:embed="rId7" cstate="print">
            <a:extLst>
              <a:ext uri="{28A0092B-C50C-407E-A947-70E740481C1C}">
                <a14:useLocalDpi xmlns:a14="http://schemas.microsoft.com/office/drawing/2010/main" val="0"/>
              </a:ext>
            </a:extLst>
          </a:blip>
          <a:srcRect b="24228"/>
          <a:stretch/>
        </p:blipFill>
        <p:spPr>
          <a:xfrm>
            <a:off x="566738" y="3932800"/>
            <a:ext cx="5012219" cy="1051384"/>
          </a:xfrm>
          <a:prstGeom prst="rect">
            <a:avLst/>
          </a:prstGeom>
        </p:spPr>
      </p:pic>
      <p:sp>
        <p:nvSpPr>
          <p:cNvPr id="11" name="文本框 10"/>
          <p:cNvSpPr txBox="1"/>
          <p:nvPr/>
        </p:nvSpPr>
        <p:spPr>
          <a:xfrm>
            <a:off x="574675" y="3345009"/>
            <a:ext cx="1568743" cy="369332"/>
          </a:xfrm>
          <a:prstGeom prst="rect">
            <a:avLst/>
          </a:prstGeom>
          <a:noFill/>
        </p:spPr>
        <p:txBody>
          <a:bodyPr wrap="square" rtlCol="0">
            <a:spAutoFit/>
          </a:bodyPr>
          <a:lstStyle/>
          <a:p>
            <a:r>
              <a:rPr lang="en-US" altLang="zh-CN" b="1" dirty="0" err="1"/>
              <a:t>AlexNet</a:t>
            </a:r>
            <a:r>
              <a:rPr lang="en-US" altLang="zh-CN" b="1" dirty="0"/>
              <a:t>, 2012</a:t>
            </a:r>
            <a:endParaRPr lang="zh-CN" altLang="en-US" b="1" dirty="0"/>
          </a:p>
        </p:txBody>
      </p:sp>
      <p:sp>
        <p:nvSpPr>
          <p:cNvPr id="12" name="文本框 11"/>
          <p:cNvSpPr txBox="1"/>
          <p:nvPr/>
        </p:nvSpPr>
        <p:spPr>
          <a:xfrm>
            <a:off x="574675" y="4907559"/>
            <a:ext cx="2183906" cy="368533"/>
          </a:xfrm>
          <a:prstGeom prst="rect">
            <a:avLst/>
          </a:prstGeom>
          <a:noFill/>
        </p:spPr>
        <p:txBody>
          <a:bodyPr wrap="square" rtlCol="0">
            <a:spAutoFit/>
          </a:bodyPr>
          <a:lstStyle/>
          <a:p>
            <a:r>
              <a:rPr lang="en-US" altLang="zh-CN" b="1" dirty="0" err="1"/>
              <a:t>VGGNet</a:t>
            </a:r>
            <a:r>
              <a:rPr lang="en-US" altLang="zh-CN" b="1" dirty="0"/>
              <a:t>,  2014</a:t>
            </a:r>
            <a:endParaRPr lang="zh-CN" altLang="en-US" b="1" dirty="0"/>
          </a:p>
        </p:txBody>
      </p:sp>
      <p:sp>
        <p:nvSpPr>
          <p:cNvPr id="13" name="文本框 12"/>
          <p:cNvSpPr txBox="1"/>
          <p:nvPr/>
        </p:nvSpPr>
        <p:spPr>
          <a:xfrm>
            <a:off x="574675" y="6469311"/>
            <a:ext cx="2183906" cy="368533"/>
          </a:xfrm>
          <a:prstGeom prst="rect">
            <a:avLst/>
          </a:prstGeom>
          <a:noFill/>
        </p:spPr>
        <p:txBody>
          <a:bodyPr wrap="square" rtlCol="0">
            <a:spAutoFit/>
          </a:bodyPr>
          <a:lstStyle/>
          <a:p>
            <a:r>
              <a:rPr lang="en-US" altLang="zh-CN" b="1" dirty="0" err="1"/>
              <a:t>GoogLeNet</a:t>
            </a:r>
            <a:r>
              <a:rPr lang="en-US" altLang="zh-CN" b="1" dirty="0"/>
              <a:t>,  2014</a:t>
            </a:r>
            <a:endParaRPr lang="zh-CN" altLang="en-US" b="1" dirty="0"/>
          </a:p>
        </p:txBody>
      </p:sp>
      <p:sp>
        <p:nvSpPr>
          <p:cNvPr id="14" name="文本框 13"/>
          <p:cNvSpPr txBox="1"/>
          <p:nvPr/>
        </p:nvSpPr>
        <p:spPr>
          <a:xfrm>
            <a:off x="6273924" y="2786119"/>
            <a:ext cx="1544616" cy="369332"/>
          </a:xfrm>
          <a:prstGeom prst="rect">
            <a:avLst/>
          </a:prstGeom>
          <a:noFill/>
        </p:spPr>
        <p:txBody>
          <a:bodyPr wrap="square" rtlCol="0">
            <a:spAutoFit/>
          </a:bodyPr>
          <a:lstStyle/>
          <a:p>
            <a:r>
              <a:rPr lang="en-US" altLang="zh-CN" b="1" dirty="0" err="1"/>
              <a:t>ResNet</a:t>
            </a:r>
            <a:r>
              <a:rPr lang="en-US" altLang="zh-CN" b="1" dirty="0"/>
              <a:t>,  2015</a:t>
            </a:r>
            <a:endParaRPr lang="zh-CN" altLang="en-US" b="1" dirty="0"/>
          </a:p>
        </p:txBody>
      </p:sp>
      <p:sp>
        <p:nvSpPr>
          <p:cNvPr id="15" name="文本框 14"/>
          <p:cNvSpPr txBox="1"/>
          <p:nvPr/>
        </p:nvSpPr>
        <p:spPr>
          <a:xfrm>
            <a:off x="7273612" y="3576083"/>
            <a:ext cx="1870388" cy="369332"/>
          </a:xfrm>
          <a:prstGeom prst="rect">
            <a:avLst/>
          </a:prstGeom>
          <a:noFill/>
        </p:spPr>
        <p:txBody>
          <a:bodyPr wrap="square" rtlCol="0">
            <a:spAutoFit/>
          </a:bodyPr>
          <a:lstStyle/>
          <a:p>
            <a:r>
              <a:rPr lang="en-US" altLang="zh-CN" b="1" dirty="0" err="1"/>
              <a:t>DenseNet</a:t>
            </a:r>
            <a:r>
              <a:rPr lang="en-US" altLang="zh-CN" b="1" dirty="0"/>
              <a:t>,  2017</a:t>
            </a:r>
            <a:endParaRPr lang="zh-CN" altLang="en-US" b="1" dirty="0"/>
          </a:p>
        </p:txBody>
      </p:sp>
    </p:spTree>
    <p:extLst>
      <p:ext uri="{BB962C8B-B14F-4D97-AF65-F5344CB8AC3E}">
        <p14:creationId xmlns:p14="http://schemas.microsoft.com/office/powerpoint/2010/main" val="1539368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研究背景：深度学习</a:t>
            </a:r>
          </a:p>
        </p:txBody>
      </p:sp>
      <p:sp>
        <p:nvSpPr>
          <p:cNvPr id="3" name="内容占位符 2"/>
          <p:cNvSpPr>
            <a:spLocks noGrp="1"/>
          </p:cNvSpPr>
          <p:nvPr>
            <p:ph idx="1"/>
          </p:nvPr>
        </p:nvSpPr>
        <p:spPr>
          <a:xfrm>
            <a:off x="566738" y="1341438"/>
            <a:ext cx="8001000" cy="744537"/>
          </a:xfrm>
        </p:spPr>
        <p:txBody>
          <a:bodyPr/>
          <a:lstStyle/>
          <a:p>
            <a:r>
              <a:rPr lang="zh-CN" altLang="en-US" dirty="0"/>
              <a:t>深度学习本质：层次化的表征学习</a:t>
            </a:r>
            <a:endParaRPr lang="en-US" altLang="zh-CN"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28" y="2059875"/>
            <a:ext cx="7184664" cy="4071938"/>
          </a:xfrm>
          <a:prstGeom prst="rect">
            <a:avLst/>
          </a:prstGeom>
        </p:spPr>
      </p:pic>
      <p:sp>
        <p:nvSpPr>
          <p:cNvPr id="5" name="矩形 4"/>
          <p:cNvSpPr/>
          <p:nvPr/>
        </p:nvSpPr>
        <p:spPr>
          <a:xfrm>
            <a:off x="574675" y="6458051"/>
            <a:ext cx="8293894" cy="307777"/>
          </a:xfrm>
          <a:prstGeom prst="rect">
            <a:avLst/>
          </a:prstGeom>
        </p:spPr>
        <p:txBody>
          <a:bodyPr wrap="square">
            <a:spAutoFit/>
          </a:bodyPr>
          <a:lstStyle/>
          <a:p>
            <a:r>
              <a:rPr lang="en-US" altLang="zh-CN" sz="1400" dirty="0">
                <a:latin typeface="Times New Roman" panose="02020603050405020304" pitchFamily="18" charset="0"/>
                <a:cs typeface="Times New Roman" panose="02020603050405020304" pitchFamily="18" charset="0"/>
              </a:rPr>
              <a:t>Feature visualization of convolutional net trained on ImageNet from [</a:t>
            </a:r>
            <a:r>
              <a:rPr lang="en-US" altLang="zh-CN" sz="1400" dirty="0" err="1">
                <a:latin typeface="Times New Roman" panose="02020603050405020304" pitchFamily="18" charset="0"/>
                <a:cs typeface="Times New Roman" panose="02020603050405020304" pitchFamily="18" charset="0"/>
              </a:rPr>
              <a:t>Zeiler</a:t>
            </a:r>
            <a:r>
              <a:rPr lang="en-US" altLang="zh-CN" sz="1400" dirty="0">
                <a:latin typeface="Times New Roman" panose="02020603050405020304" pitchFamily="18" charset="0"/>
                <a:cs typeface="Times New Roman" panose="02020603050405020304" pitchFamily="18" charset="0"/>
              </a:rPr>
              <a:t> &amp; Fergus 2013]</a:t>
            </a:r>
            <a:endParaRPr lang="zh-CN" altLang="en-US" sz="1400" dirty="0">
              <a:latin typeface="Times New Roman" panose="02020603050405020304" pitchFamily="18" charset="0"/>
              <a:cs typeface="Times New Roman" panose="02020603050405020304" pitchFamily="18" charset="0"/>
            </a:endParaRPr>
          </a:p>
        </p:txBody>
      </p:sp>
      <p:sp>
        <p:nvSpPr>
          <p:cNvPr id="6" name="矩形 5"/>
          <p:cNvSpPr/>
          <p:nvPr/>
        </p:nvSpPr>
        <p:spPr bwMode="auto">
          <a:xfrm>
            <a:off x="7686669" y="2270169"/>
            <a:ext cx="1114426" cy="754062"/>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tabLst/>
            </a:pPr>
            <a:endParaRPr kumimoji="0"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黑体" charset="0"/>
            </a:endParaRPr>
          </a:p>
        </p:txBody>
      </p:sp>
      <p:sp>
        <p:nvSpPr>
          <p:cNvPr id="7" name="矩形 6"/>
          <p:cNvSpPr/>
          <p:nvPr/>
        </p:nvSpPr>
        <p:spPr>
          <a:xfrm>
            <a:off x="7507726" y="2330190"/>
            <a:ext cx="1482679" cy="634020"/>
          </a:xfrm>
          <a:prstGeom prst="rect">
            <a:avLst/>
          </a:prstGeom>
        </p:spPr>
        <p:txBody>
          <a:bodyPr wrap="square">
            <a:spAutoFit/>
          </a:bodyPr>
          <a:lstStyle/>
          <a:p>
            <a:pPr algn="ctr" fontAlgn="base">
              <a:spcBef>
                <a:spcPct val="20000"/>
              </a:spcBef>
              <a:spcAft>
                <a:spcPct val="0"/>
              </a:spcAft>
              <a:buClr>
                <a:schemeClr val="accent2"/>
              </a:buClr>
            </a:pPr>
            <a:r>
              <a:rPr lang="en-US" altLang="zh-CN" sz="1600" dirty="0">
                <a:latin typeface="Segoe UI Semibold" panose="020B0702040204020203" pitchFamily="34" charset="0"/>
                <a:ea typeface="微软雅黑" panose="020B0503020204020204" pitchFamily="34" charset="-122"/>
                <a:cs typeface="Segoe UI Semibold" panose="020B0702040204020203" pitchFamily="34" charset="0"/>
              </a:rPr>
              <a:t>High-Level </a:t>
            </a:r>
          </a:p>
          <a:p>
            <a:pPr algn="ctr" fontAlgn="base">
              <a:spcBef>
                <a:spcPct val="20000"/>
              </a:spcBef>
              <a:spcAft>
                <a:spcPct val="0"/>
              </a:spcAft>
              <a:buClr>
                <a:schemeClr val="accent2"/>
              </a:buClr>
            </a:pPr>
            <a:r>
              <a:rPr lang="en-US" altLang="zh-CN" sz="1600" dirty="0">
                <a:latin typeface="Segoe UI Semibold" panose="020B0702040204020203" pitchFamily="34" charset="0"/>
                <a:ea typeface="微软雅黑" panose="020B0503020204020204" pitchFamily="34" charset="-122"/>
                <a:cs typeface="Segoe UI Semibold" panose="020B0702040204020203" pitchFamily="34" charset="0"/>
              </a:rPr>
              <a:t>Concept</a:t>
            </a:r>
            <a:endParaRPr lang="zh-CN" altLang="en-US" sz="1600" dirty="0">
              <a:latin typeface="Segoe UI Semibold" panose="020B0702040204020203" pitchFamily="34" charset="0"/>
              <a:ea typeface="微软雅黑" panose="020B0503020204020204" pitchFamily="34" charset="-122"/>
              <a:cs typeface="Segoe UI Semibold" panose="020B0702040204020203" pitchFamily="34" charset="0"/>
            </a:endParaRPr>
          </a:p>
        </p:txBody>
      </p:sp>
      <p:sp>
        <p:nvSpPr>
          <p:cNvPr id="8" name="文本框 7"/>
          <p:cNvSpPr txBox="1"/>
          <p:nvPr/>
        </p:nvSpPr>
        <p:spPr>
          <a:xfrm>
            <a:off x="7069264" y="6140504"/>
            <a:ext cx="2134943" cy="307777"/>
          </a:xfrm>
          <a:prstGeom prst="rect">
            <a:avLst/>
          </a:prstGeom>
          <a:noFill/>
        </p:spPr>
        <p:txBody>
          <a:bodyPr wrap="none" rtlCol="0">
            <a:spAutoFit/>
          </a:bodyPr>
          <a:lstStyle/>
          <a:p>
            <a:r>
              <a:rPr lang="en-US" altLang="zh-CN" sz="1400" dirty="0"/>
              <a:t>[Courtesy of </a:t>
            </a:r>
            <a:r>
              <a:rPr lang="en-GB" altLang="zh-CN" sz="1400" dirty="0"/>
              <a:t>Yann Le </a:t>
            </a:r>
            <a:r>
              <a:rPr lang="en-GB" altLang="zh-CN" sz="1400" dirty="0" err="1"/>
              <a:t>Cun</a:t>
            </a:r>
            <a:r>
              <a:rPr lang="en-GB" altLang="zh-CN" sz="1400" dirty="0"/>
              <a:t>]</a:t>
            </a:r>
            <a:endParaRPr lang="zh-CN" altLang="en-US" sz="1400" dirty="0"/>
          </a:p>
        </p:txBody>
      </p:sp>
    </p:spTree>
    <p:extLst>
      <p:ext uri="{BB962C8B-B14F-4D97-AF65-F5344CB8AC3E}">
        <p14:creationId xmlns:p14="http://schemas.microsoft.com/office/powerpoint/2010/main" val="3089561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研究背景：深度学习</a:t>
            </a:r>
          </a:p>
        </p:txBody>
      </p:sp>
      <p:sp>
        <p:nvSpPr>
          <p:cNvPr id="3" name="内容占位符 2"/>
          <p:cNvSpPr>
            <a:spLocks noGrp="1"/>
          </p:cNvSpPr>
          <p:nvPr>
            <p:ph idx="1"/>
          </p:nvPr>
        </p:nvSpPr>
        <p:spPr>
          <a:xfrm>
            <a:off x="566738" y="1341439"/>
            <a:ext cx="8001000" cy="537368"/>
          </a:xfrm>
        </p:spPr>
        <p:txBody>
          <a:bodyPr/>
          <a:lstStyle/>
          <a:p>
            <a:r>
              <a:rPr lang="zh-CN" altLang="en-US" dirty="0"/>
              <a:t>图像分类  </a:t>
            </a:r>
            <a:r>
              <a:rPr lang="en-US" altLang="zh-CN" dirty="0"/>
              <a:t>vs. </a:t>
            </a:r>
            <a:r>
              <a:rPr lang="zh-CN" altLang="en-US" dirty="0"/>
              <a:t>图像检索</a:t>
            </a:r>
          </a:p>
        </p:txBody>
      </p:sp>
      <p:sp>
        <p:nvSpPr>
          <p:cNvPr id="6" name="矩形 5"/>
          <p:cNvSpPr/>
          <p:nvPr/>
        </p:nvSpPr>
        <p:spPr bwMode="auto">
          <a:xfrm>
            <a:off x="7725567" y="2108994"/>
            <a:ext cx="1114426" cy="754062"/>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tabLst/>
            </a:pPr>
            <a:endParaRPr kumimoji="0"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黑体" charset="0"/>
            </a:endParaRPr>
          </a:p>
        </p:txBody>
      </p:sp>
      <p:sp>
        <p:nvSpPr>
          <p:cNvPr id="7" name="矩形 6"/>
          <p:cNvSpPr/>
          <p:nvPr/>
        </p:nvSpPr>
        <p:spPr>
          <a:xfrm>
            <a:off x="7541440" y="2173322"/>
            <a:ext cx="1482679" cy="634020"/>
          </a:xfrm>
          <a:prstGeom prst="rect">
            <a:avLst/>
          </a:prstGeom>
        </p:spPr>
        <p:txBody>
          <a:bodyPr wrap="square">
            <a:spAutoFit/>
          </a:bodyPr>
          <a:lstStyle/>
          <a:p>
            <a:pPr algn="ctr" fontAlgn="base">
              <a:spcBef>
                <a:spcPct val="20000"/>
              </a:spcBef>
              <a:spcAft>
                <a:spcPct val="0"/>
              </a:spcAft>
              <a:buClr>
                <a:schemeClr val="accent2"/>
              </a:buClr>
            </a:pPr>
            <a:r>
              <a:rPr lang="en-US" altLang="zh-CN" sz="1600" dirty="0">
                <a:latin typeface="Segoe UI Semibold" panose="020B0702040204020203" pitchFamily="34" charset="0"/>
                <a:ea typeface="微软雅黑" panose="020B0503020204020204" pitchFamily="34" charset="-122"/>
                <a:cs typeface="Segoe UI Semibold" panose="020B0702040204020203" pitchFamily="34" charset="0"/>
              </a:rPr>
              <a:t>High-Level </a:t>
            </a:r>
          </a:p>
          <a:p>
            <a:pPr algn="ctr" fontAlgn="base">
              <a:spcBef>
                <a:spcPct val="20000"/>
              </a:spcBef>
              <a:spcAft>
                <a:spcPct val="0"/>
              </a:spcAft>
              <a:buClr>
                <a:schemeClr val="accent2"/>
              </a:buClr>
            </a:pPr>
            <a:r>
              <a:rPr lang="en-US" altLang="zh-CN" sz="1600" dirty="0">
                <a:latin typeface="Segoe UI Semibold" panose="020B0702040204020203" pitchFamily="34" charset="0"/>
                <a:ea typeface="微软雅黑" panose="020B0503020204020204" pitchFamily="34" charset="-122"/>
                <a:cs typeface="Segoe UI Semibold" panose="020B0702040204020203" pitchFamily="34" charset="0"/>
              </a:rPr>
              <a:t>Concept</a:t>
            </a:r>
            <a:endParaRPr lang="zh-CN" altLang="en-US" sz="1600" dirty="0">
              <a:latin typeface="Segoe UI Semibold" panose="020B0702040204020203" pitchFamily="34" charset="0"/>
              <a:ea typeface="微软雅黑" panose="020B0503020204020204" pitchFamily="34" charset="-122"/>
              <a:cs typeface="Segoe UI Semibold" panose="020B0702040204020203" pitchFamily="34" charset="0"/>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207" y="2017712"/>
            <a:ext cx="1450767" cy="947737"/>
          </a:xfrm>
          <a:prstGeom prst="rect">
            <a:avLst/>
          </a:prstGeom>
        </p:spPr>
      </p:pic>
      <p:cxnSp>
        <p:nvCxnSpPr>
          <p:cNvPr id="10" name="直接箭头连接符 9"/>
          <p:cNvCxnSpPr>
            <a:stCxn id="8" idx="3"/>
            <a:endCxn id="14" idx="1"/>
          </p:cNvCxnSpPr>
          <p:nvPr/>
        </p:nvCxnSpPr>
        <p:spPr bwMode="auto">
          <a:xfrm flipV="1">
            <a:off x="1856974" y="2491580"/>
            <a:ext cx="252795" cy="1"/>
          </a:xfrm>
          <a:prstGeom prst="straightConnector1">
            <a:avLst/>
          </a:prstGeom>
          <a:noFill/>
          <a:ln w="19050" cap="flat" cmpd="sng" algn="ctr">
            <a:solidFill>
              <a:srgbClr val="0070C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4" name="矩形 13"/>
          <p:cNvSpPr/>
          <p:nvPr/>
        </p:nvSpPr>
        <p:spPr bwMode="auto">
          <a:xfrm>
            <a:off x="2109769" y="2114549"/>
            <a:ext cx="1114426" cy="75406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tabLst/>
            </a:pPr>
            <a:endParaRPr kumimoji="0"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黑体" charset="0"/>
            </a:endParaRPr>
          </a:p>
        </p:txBody>
      </p:sp>
      <p:sp>
        <p:nvSpPr>
          <p:cNvPr id="15" name="矩形 14"/>
          <p:cNvSpPr/>
          <p:nvPr/>
        </p:nvSpPr>
        <p:spPr>
          <a:xfrm>
            <a:off x="1902252" y="2174570"/>
            <a:ext cx="1482679" cy="634020"/>
          </a:xfrm>
          <a:prstGeom prst="rect">
            <a:avLst/>
          </a:prstGeom>
        </p:spPr>
        <p:txBody>
          <a:bodyPr wrap="square">
            <a:spAutoFit/>
          </a:bodyPr>
          <a:lstStyle/>
          <a:p>
            <a:pPr algn="ctr" fontAlgn="base">
              <a:spcBef>
                <a:spcPct val="20000"/>
              </a:spcBef>
              <a:spcAft>
                <a:spcPct val="0"/>
              </a:spcAft>
              <a:buClr>
                <a:schemeClr val="accent2"/>
              </a:buClr>
            </a:pPr>
            <a:r>
              <a:rPr lang="en-US" altLang="zh-CN" sz="1600" dirty="0">
                <a:latin typeface="Segoe UI Semibold" panose="020B0702040204020203" pitchFamily="34" charset="0"/>
                <a:ea typeface="微软雅黑" panose="020B0503020204020204" pitchFamily="34" charset="-122"/>
                <a:cs typeface="Segoe UI Semibold" panose="020B0702040204020203" pitchFamily="34" charset="0"/>
              </a:rPr>
              <a:t>Low-Level</a:t>
            </a:r>
          </a:p>
          <a:p>
            <a:pPr algn="ctr" fontAlgn="base">
              <a:spcBef>
                <a:spcPct val="20000"/>
              </a:spcBef>
              <a:spcAft>
                <a:spcPct val="0"/>
              </a:spcAft>
              <a:buClr>
                <a:schemeClr val="accent2"/>
              </a:buClr>
            </a:pPr>
            <a:r>
              <a:rPr lang="en-US" altLang="zh-CN" sz="1600" dirty="0">
                <a:latin typeface="Segoe UI Semibold" panose="020B0702040204020203" pitchFamily="34" charset="0"/>
                <a:ea typeface="微软雅黑" panose="020B0503020204020204" pitchFamily="34" charset="-122"/>
                <a:cs typeface="Segoe UI Semibold" panose="020B0702040204020203" pitchFamily="34" charset="0"/>
              </a:rPr>
              <a:t>Feature</a:t>
            </a:r>
            <a:endParaRPr lang="zh-CN" altLang="en-US" sz="1600" dirty="0">
              <a:latin typeface="Segoe UI Semibold" panose="020B0702040204020203" pitchFamily="34" charset="0"/>
              <a:ea typeface="微软雅黑" panose="020B0503020204020204" pitchFamily="34" charset="-122"/>
              <a:cs typeface="Segoe UI Semibold" panose="020B0702040204020203" pitchFamily="34" charset="0"/>
            </a:endParaRPr>
          </a:p>
        </p:txBody>
      </p:sp>
      <p:sp>
        <p:nvSpPr>
          <p:cNvPr id="16" name="矩形 15"/>
          <p:cNvSpPr/>
          <p:nvPr/>
        </p:nvSpPr>
        <p:spPr bwMode="auto">
          <a:xfrm>
            <a:off x="4864087" y="2108994"/>
            <a:ext cx="1114426" cy="75406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tabLst/>
            </a:pPr>
            <a:endParaRPr kumimoji="0"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黑体" charset="0"/>
            </a:endParaRPr>
          </a:p>
        </p:txBody>
      </p:sp>
      <p:sp>
        <p:nvSpPr>
          <p:cNvPr id="17" name="矩形 16"/>
          <p:cNvSpPr/>
          <p:nvPr/>
        </p:nvSpPr>
        <p:spPr>
          <a:xfrm>
            <a:off x="4698529" y="2169015"/>
            <a:ext cx="1482679" cy="634020"/>
          </a:xfrm>
          <a:prstGeom prst="rect">
            <a:avLst/>
          </a:prstGeom>
        </p:spPr>
        <p:txBody>
          <a:bodyPr wrap="square">
            <a:spAutoFit/>
          </a:bodyPr>
          <a:lstStyle/>
          <a:p>
            <a:pPr algn="ctr" fontAlgn="base">
              <a:spcBef>
                <a:spcPct val="20000"/>
              </a:spcBef>
              <a:spcAft>
                <a:spcPct val="0"/>
              </a:spcAft>
              <a:buClr>
                <a:schemeClr val="accent2"/>
              </a:buClr>
            </a:pPr>
            <a:r>
              <a:rPr lang="en-US" altLang="zh-CN" sz="1600" dirty="0">
                <a:latin typeface="Segoe UI Semibold" panose="020B0702040204020203" pitchFamily="34" charset="0"/>
                <a:ea typeface="微软雅黑" panose="020B0503020204020204" pitchFamily="34" charset="-122"/>
                <a:cs typeface="Segoe UI Semibold" panose="020B0702040204020203" pitchFamily="34" charset="0"/>
              </a:rPr>
              <a:t>High-Level </a:t>
            </a:r>
          </a:p>
          <a:p>
            <a:pPr algn="ctr" fontAlgn="base">
              <a:spcBef>
                <a:spcPct val="20000"/>
              </a:spcBef>
              <a:spcAft>
                <a:spcPct val="0"/>
              </a:spcAft>
              <a:buClr>
                <a:schemeClr val="accent2"/>
              </a:buClr>
            </a:pPr>
            <a:r>
              <a:rPr lang="en-US" altLang="zh-CN" sz="1600" dirty="0">
                <a:latin typeface="Segoe UI Semibold" panose="020B0702040204020203" pitchFamily="34" charset="0"/>
                <a:ea typeface="微软雅黑" panose="020B0503020204020204" pitchFamily="34" charset="-122"/>
                <a:cs typeface="Segoe UI Semibold" panose="020B0702040204020203" pitchFamily="34" charset="0"/>
              </a:rPr>
              <a:t>Feature</a:t>
            </a:r>
            <a:endParaRPr lang="zh-CN" altLang="en-US" sz="1600" dirty="0">
              <a:latin typeface="Segoe UI Semibold" panose="020B0702040204020203" pitchFamily="34" charset="0"/>
              <a:ea typeface="微软雅黑" panose="020B0503020204020204" pitchFamily="34" charset="-122"/>
              <a:cs typeface="Segoe UI Semibold" panose="020B0702040204020203" pitchFamily="34" charset="0"/>
            </a:endParaRPr>
          </a:p>
        </p:txBody>
      </p:sp>
      <p:sp>
        <p:nvSpPr>
          <p:cNvPr id="19" name="矩形 18"/>
          <p:cNvSpPr/>
          <p:nvPr/>
        </p:nvSpPr>
        <p:spPr bwMode="auto">
          <a:xfrm>
            <a:off x="3486928" y="2108994"/>
            <a:ext cx="1114426" cy="75406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tabLst/>
            </a:pPr>
            <a:endParaRPr kumimoji="0"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黑体" charset="0"/>
            </a:endParaRPr>
          </a:p>
        </p:txBody>
      </p:sp>
      <p:sp>
        <p:nvSpPr>
          <p:cNvPr id="20" name="矩形 19"/>
          <p:cNvSpPr/>
          <p:nvPr/>
        </p:nvSpPr>
        <p:spPr>
          <a:xfrm>
            <a:off x="3297144" y="2169015"/>
            <a:ext cx="1482679" cy="634020"/>
          </a:xfrm>
          <a:prstGeom prst="rect">
            <a:avLst/>
          </a:prstGeom>
        </p:spPr>
        <p:txBody>
          <a:bodyPr wrap="square">
            <a:spAutoFit/>
          </a:bodyPr>
          <a:lstStyle/>
          <a:p>
            <a:pPr algn="ctr" fontAlgn="base">
              <a:spcBef>
                <a:spcPct val="20000"/>
              </a:spcBef>
              <a:spcAft>
                <a:spcPct val="0"/>
              </a:spcAft>
              <a:buClr>
                <a:schemeClr val="accent2"/>
              </a:buClr>
            </a:pPr>
            <a:r>
              <a:rPr lang="en-US" altLang="zh-CN" sz="1600" dirty="0">
                <a:latin typeface="Segoe UI Semibold" panose="020B0702040204020203" pitchFamily="34" charset="0"/>
                <a:ea typeface="微软雅黑" panose="020B0503020204020204" pitchFamily="34" charset="-122"/>
                <a:cs typeface="Segoe UI Semibold" panose="020B0702040204020203" pitchFamily="34" charset="0"/>
              </a:rPr>
              <a:t>Mid-Level </a:t>
            </a:r>
          </a:p>
          <a:p>
            <a:pPr algn="ctr" fontAlgn="base">
              <a:spcBef>
                <a:spcPct val="20000"/>
              </a:spcBef>
              <a:spcAft>
                <a:spcPct val="0"/>
              </a:spcAft>
              <a:buClr>
                <a:schemeClr val="accent2"/>
              </a:buClr>
            </a:pPr>
            <a:r>
              <a:rPr lang="en-US" altLang="zh-CN" sz="1600" dirty="0">
                <a:latin typeface="Segoe UI Semibold" panose="020B0702040204020203" pitchFamily="34" charset="0"/>
                <a:ea typeface="微软雅黑" panose="020B0503020204020204" pitchFamily="34" charset="-122"/>
                <a:cs typeface="Segoe UI Semibold" panose="020B0702040204020203" pitchFamily="34" charset="0"/>
              </a:rPr>
              <a:t>Feature</a:t>
            </a:r>
            <a:endParaRPr lang="zh-CN" altLang="en-US" sz="1600" dirty="0">
              <a:latin typeface="Segoe UI Semibold" panose="020B0702040204020203" pitchFamily="34" charset="0"/>
              <a:ea typeface="微软雅黑" panose="020B0503020204020204" pitchFamily="34" charset="-122"/>
              <a:cs typeface="Segoe UI Semibold" panose="020B0702040204020203" pitchFamily="34" charset="0"/>
            </a:endParaRPr>
          </a:p>
        </p:txBody>
      </p:sp>
      <p:cxnSp>
        <p:nvCxnSpPr>
          <p:cNvPr id="23" name="直接箭头连接符 22"/>
          <p:cNvCxnSpPr>
            <a:stCxn id="14" idx="3"/>
            <a:endCxn id="19" idx="1"/>
          </p:cNvCxnSpPr>
          <p:nvPr/>
        </p:nvCxnSpPr>
        <p:spPr bwMode="auto">
          <a:xfrm flipV="1">
            <a:off x="3224195" y="2486025"/>
            <a:ext cx="262733" cy="5555"/>
          </a:xfrm>
          <a:prstGeom prst="straightConnector1">
            <a:avLst/>
          </a:prstGeom>
          <a:noFill/>
          <a:ln w="19050" cap="flat" cmpd="sng" algn="ctr">
            <a:solidFill>
              <a:srgbClr val="0070C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直接箭头连接符 24"/>
          <p:cNvCxnSpPr>
            <a:stCxn id="19" idx="3"/>
            <a:endCxn id="16" idx="1"/>
          </p:cNvCxnSpPr>
          <p:nvPr/>
        </p:nvCxnSpPr>
        <p:spPr bwMode="auto">
          <a:xfrm>
            <a:off x="4601354" y="2486025"/>
            <a:ext cx="262733" cy="0"/>
          </a:xfrm>
          <a:prstGeom prst="straightConnector1">
            <a:avLst/>
          </a:prstGeom>
          <a:noFill/>
          <a:ln w="19050" cap="flat" cmpd="sng" algn="ctr">
            <a:solidFill>
              <a:srgbClr val="0070C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直接箭头连接符 27"/>
          <p:cNvCxnSpPr>
            <a:stCxn id="16" idx="3"/>
            <a:endCxn id="33" idx="1"/>
          </p:cNvCxnSpPr>
          <p:nvPr/>
        </p:nvCxnSpPr>
        <p:spPr bwMode="auto">
          <a:xfrm>
            <a:off x="5978513" y="2486025"/>
            <a:ext cx="369893" cy="0"/>
          </a:xfrm>
          <a:prstGeom prst="straightConnector1">
            <a:avLst/>
          </a:prstGeom>
          <a:noFill/>
          <a:ln w="19050" cap="flat" cmpd="sng" algn="ctr">
            <a:solidFill>
              <a:srgbClr val="0070C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直接箭头连接符 31"/>
          <p:cNvCxnSpPr>
            <a:stCxn id="33" idx="3"/>
            <a:endCxn id="6" idx="1"/>
          </p:cNvCxnSpPr>
          <p:nvPr/>
        </p:nvCxnSpPr>
        <p:spPr bwMode="auto">
          <a:xfrm>
            <a:off x="7462832" y="2486025"/>
            <a:ext cx="262735" cy="0"/>
          </a:xfrm>
          <a:prstGeom prst="straightConnector1">
            <a:avLst/>
          </a:prstGeom>
          <a:noFill/>
          <a:ln w="19050" cap="flat" cmpd="sng" algn="ctr">
            <a:solidFill>
              <a:srgbClr val="0070C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3" name="矩形 32"/>
          <p:cNvSpPr/>
          <p:nvPr/>
        </p:nvSpPr>
        <p:spPr bwMode="auto">
          <a:xfrm>
            <a:off x="6348406" y="2108994"/>
            <a:ext cx="1114426" cy="75406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tabLst/>
            </a:pPr>
            <a:endParaRPr kumimoji="0"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黑体" charset="0"/>
            </a:endParaRPr>
          </a:p>
        </p:txBody>
      </p:sp>
      <p:sp>
        <p:nvSpPr>
          <p:cNvPr id="34" name="矩形 33"/>
          <p:cNvSpPr/>
          <p:nvPr/>
        </p:nvSpPr>
        <p:spPr>
          <a:xfrm>
            <a:off x="6158127" y="2169015"/>
            <a:ext cx="1482679" cy="634020"/>
          </a:xfrm>
          <a:prstGeom prst="rect">
            <a:avLst/>
          </a:prstGeom>
        </p:spPr>
        <p:txBody>
          <a:bodyPr wrap="square">
            <a:spAutoFit/>
          </a:bodyPr>
          <a:lstStyle/>
          <a:p>
            <a:pPr algn="ctr" fontAlgn="base">
              <a:spcBef>
                <a:spcPct val="20000"/>
              </a:spcBef>
              <a:spcAft>
                <a:spcPct val="0"/>
              </a:spcAft>
              <a:buClr>
                <a:schemeClr val="accent2"/>
              </a:buClr>
            </a:pPr>
            <a:r>
              <a:rPr lang="en-US" altLang="zh-CN" sz="1600" dirty="0">
                <a:latin typeface="Segoe UI Semibold" panose="020B0702040204020203" pitchFamily="34" charset="0"/>
                <a:ea typeface="微软雅黑" panose="020B0503020204020204" pitchFamily="34" charset="-122"/>
                <a:cs typeface="Segoe UI Semibold" panose="020B0702040204020203" pitchFamily="34" charset="0"/>
              </a:rPr>
              <a:t>Trainable</a:t>
            </a:r>
          </a:p>
          <a:p>
            <a:pPr algn="ctr" fontAlgn="base">
              <a:spcBef>
                <a:spcPct val="20000"/>
              </a:spcBef>
              <a:spcAft>
                <a:spcPct val="0"/>
              </a:spcAft>
              <a:buClr>
                <a:schemeClr val="accent2"/>
              </a:buClr>
            </a:pPr>
            <a:r>
              <a:rPr lang="en-US" altLang="zh-CN" sz="1600" dirty="0">
                <a:latin typeface="Segoe UI Semibold" panose="020B0702040204020203" pitchFamily="34" charset="0"/>
                <a:ea typeface="微软雅黑" panose="020B0503020204020204" pitchFamily="34" charset="-122"/>
                <a:cs typeface="Segoe UI Semibold" panose="020B0702040204020203" pitchFamily="34" charset="0"/>
              </a:rPr>
              <a:t>Classifier</a:t>
            </a:r>
            <a:endParaRPr lang="zh-CN" altLang="en-US" sz="1600" dirty="0">
              <a:latin typeface="Segoe UI Semibold" panose="020B0702040204020203" pitchFamily="34" charset="0"/>
              <a:ea typeface="微软雅黑" panose="020B0503020204020204" pitchFamily="34" charset="-122"/>
              <a:cs typeface="Segoe UI Semibold" panose="020B0702040204020203" pitchFamily="34" charset="0"/>
            </a:endParaRPr>
          </a:p>
        </p:txBody>
      </p:sp>
      <p:sp>
        <p:nvSpPr>
          <p:cNvPr id="38" name="矩形 37"/>
          <p:cNvSpPr/>
          <p:nvPr/>
        </p:nvSpPr>
        <p:spPr bwMode="auto">
          <a:xfrm>
            <a:off x="2007390" y="1878807"/>
            <a:ext cx="4055882" cy="1207293"/>
          </a:xfrm>
          <a:prstGeom prst="rect">
            <a:avLst/>
          </a:prstGeom>
          <a:noFill/>
          <a:ln>
            <a:solidFill>
              <a:srgbClr val="00B050"/>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pPr>
            <a:endParaRPr kumimoji="0" lang="zh-CN" altLang="en-US" sz="1800" b="0" i="0" u="none" strike="noStrike" cap="none" normalizeH="0" baseline="0">
              <a:ln>
                <a:noFill/>
              </a:ln>
              <a:solidFill>
                <a:schemeClr val="tx1"/>
              </a:solidFill>
              <a:effectLst/>
              <a:latin typeface="Times New Roman" charset="0"/>
              <a:ea typeface="黑体" charset="0"/>
              <a:cs typeface="黑体" charset="0"/>
            </a:endParaRPr>
          </a:p>
        </p:txBody>
      </p:sp>
      <p:sp>
        <p:nvSpPr>
          <p:cNvPr id="131" name="矩形 130"/>
          <p:cNvSpPr/>
          <p:nvPr/>
        </p:nvSpPr>
        <p:spPr>
          <a:xfrm>
            <a:off x="3105595" y="3121387"/>
            <a:ext cx="1877092" cy="338554"/>
          </a:xfrm>
          <a:prstGeom prst="rect">
            <a:avLst/>
          </a:prstGeom>
          <a:solidFill>
            <a:srgbClr val="92D050"/>
          </a:solidFill>
        </p:spPr>
        <p:txBody>
          <a:bodyPr wrap="square">
            <a:spAutoFit/>
          </a:bodyPr>
          <a:lstStyle/>
          <a:p>
            <a:pPr algn="ctr" fontAlgn="base">
              <a:spcBef>
                <a:spcPct val="20000"/>
              </a:spcBef>
              <a:spcAft>
                <a:spcPct val="0"/>
              </a:spcAft>
              <a:buClr>
                <a:schemeClr val="accent2"/>
              </a:buClr>
            </a:pPr>
            <a:r>
              <a:rPr lang="en-US" altLang="zh-CN" sz="1600" dirty="0">
                <a:latin typeface="Segoe UI Semibold" panose="020B0702040204020203" pitchFamily="34" charset="0"/>
                <a:ea typeface="微软雅黑" panose="020B0503020204020204" pitchFamily="34" charset="-122"/>
                <a:cs typeface="Segoe UI Semibold" panose="020B0702040204020203" pitchFamily="34" charset="0"/>
              </a:rPr>
              <a:t>Feature Extraction</a:t>
            </a:r>
            <a:endParaRPr lang="zh-CN" altLang="en-US" sz="1600" dirty="0">
              <a:latin typeface="Segoe UI Semibold" panose="020B0702040204020203" pitchFamily="34" charset="0"/>
              <a:ea typeface="微软雅黑" panose="020B0503020204020204" pitchFamily="34" charset="-122"/>
              <a:cs typeface="Segoe UI Semibold" panose="020B0702040204020203" pitchFamily="34" charset="0"/>
            </a:endParaRPr>
          </a:p>
        </p:txBody>
      </p:sp>
      <p:grpSp>
        <p:nvGrpSpPr>
          <p:cNvPr id="9" name="组合 8"/>
          <p:cNvGrpSpPr/>
          <p:nvPr/>
        </p:nvGrpSpPr>
        <p:grpSpPr>
          <a:xfrm>
            <a:off x="373855" y="3789360"/>
            <a:ext cx="2925353" cy="2995985"/>
            <a:chOff x="373855" y="3789360"/>
            <a:chExt cx="2925353" cy="2995985"/>
          </a:xfrm>
        </p:grpSpPr>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235" y="3789360"/>
              <a:ext cx="823030" cy="537658"/>
            </a:xfrm>
            <a:prstGeom prst="rect">
              <a:avLst/>
            </a:prstGeom>
          </p:spPr>
        </p:pic>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432" y="3795175"/>
              <a:ext cx="776553" cy="537658"/>
            </a:xfrm>
            <a:prstGeom prst="rect">
              <a:avLst/>
            </a:prstGeom>
          </p:spPr>
        </p:pic>
        <p:pic>
          <p:nvPicPr>
            <p:cNvPr id="45" name="图片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0122" y="3789360"/>
              <a:ext cx="792724" cy="537658"/>
            </a:xfrm>
            <a:prstGeom prst="rect">
              <a:avLst/>
            </a:prstGeom>
          </p:spPr>
        </p:pic>
        <p:cxnSp>
          <p:nvCxnSpPr>
            <p:cNvPr id="49" name="直接连接符 48"/>
            <p:cNvCxnSpPr/>
            <p:nvPr/>
          </p:nvCxnSpPr>
          <p:spPr bwMode="auto">
            <a:xfrm flipV="1">
              <a:off x="1632648" y="4658516"/>
              <a:ext cx="1000522" cy="599286"/>
            </a:xfrm>
            <a:prstGeom prst="line">
              <a:avLst/>
            </a:prstGeom>
            <a:ln/>
          </p:spPr>
          <p:style>
            <a:lnRef idx="2">
              <a:schemeClr val="dk1"/>
            </a:lnRef>
            <a:fillRef idx="0">
              <a:schemeClr val="dk1"/>
            </a:fillRef>
            <a:effectRef idx="1">
              <a:schemeClr val="dk1"/>
            </a:effectRef>
            <a:fontRef idx="minor">
              <a:schemeClr val="tx1"/>
            </a:fontRef>
          </p:style>
        </p:cxnSp>
        <p:cxnSp>
          <p:nvCxnSpPr>
            <p:cNvPr id="52" name="直接连接符 51"/>
            <p:cNvCxnSpPr/>
            <p:nvPr/>
          </p:nvCxnSpPr>
          <p:spPr bwMode="auto">
            <a:xfrm>
              <a:off x="860599" y="4658516"/>
              <a:ext cx="772049" cy="599285"/>
            </a:xfrm>
            <a:prstGeom prst="line">
              <a:avLst/>
            </a:prstGeom>
            <a:ln/>
          </p:spPr>
          <p:style>
            <a:lnRef idx="2">
              <a:schemeClr val="dk1"/>
            </a:lnRef>
            <a:fillRef idx="0">
              <a:schemeClr val="dk1"/>
            </a:fillRef>
            <a:effectRef idx="1">
              <a:schemeClr val="dk1"/>
            </a:effectRef>
            <a:fontRef idx="minor">
              <a:schemeClr val="tx1"/>
            </a:fontRef>
          </p:style>
        </p:cxnSp>
        <p:cxnSp>
          <p:nvCxnSpPr>
            <p:cNvPr id="54" name="直接连接符 53"/>
            <p:cNvCxnSpPr/>
            <p:nvPr/>
          </p:nvCxnSpPr>
          <p:spPr bwMode="auto">
            <a:xfrm flipH="1">
              <a:off x="1132062" y="5232392"/>
              <a:ext cx="500586" cy="1111258"/>
            </a:xfrm>
            <a:prstGeom prst="line">
              <a:avLst/>
            </a:prstGeom>
            <a:ln/>
          </p:spPr>
          <p:style>
            <a:lnRef idx="2">
              <a:schemeClr val="dk1"/>
            </a:lnRef>
            <a:fillRef idx="0">
              <a:schemeClr val="dk1"/>
            </a:fillRef>
            <a:effectRef idx="1">
              <a:schemeClr val="dk1"/>
            </a:effectRef>
            <a:fontRef idx="minor">
              <a:schemeClr val="tx1"/>
            </a:fontRef>
          </p:style>
        </p:cxnSp>
        <p:cxnSp>
          <p:nvCxnSpPr>
            <p:cNvPr id="56" name="直接连接符 55"/>
            <p:cNvCxnSpPr/>
            <p:nvPr/>
          </p:nvCxnSpPr>
          <p:spPr bwMode="auto">
            <a:xfrm flipH="1" flipV="1">
              <a:off x="1382355" y="5788021"/>
              <a:ext cx="1283382" cy="391324"/>
            </a:xfrm>
            <a:prstGeom prst="line">
              <a:avLst/>
            </a:prstGeom>
            <a:ln/>
          </p:spPr>
          <p:style>
            <a:lnRef idx="2">
              <a:schemeClr val="dk1"/>
            </a:lnRef>
            <a:fillRef idx="0">
              <a:schemeClr val="dk1"/>
            </a:fillRef>
            <a:effectRef idx="1">
              <a:schemeClr val="dk1"/>
            </a:effectRef>
            <a:fontRef idx="minor">
              <a:schemeClr val="tx1"/>
            </a:fontRef>
          </p:style>
        </p:cxnSp>
        <p:sp>
          <p:nvSpPr>
            <p:cNvPr id="70" name="椭圆 69"/>
            <p:cNvSpPr/>
            <p:nvPr/>
          </p:nvSpPr>
          <p:spPr bwMode="auto">
            <a:xfrm>
              <a:off x="949896" y="5057768"/>
              <a:ext cx="121444" cy="134148"/>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pPr>
              <a:endParaRPr kumimoji="0" lang="zh-CN" altLang="en-US" sz="1800" b="0" i="0" u="none" strike="noStrike" cap="none" normalizeH="0" baseline="0">
                <a:ln>
                  <a:noFill/>
                </a:ln>
                <a:solidFill>
                  <a:schemeClr val="tx1"/>
                </a:solidFill>
                <a:effectLst/>
                <a:latin typeface="Times New Roman" charset="0"/>
                <a:ea typeface="黑体" charset="0"/>
                <a:cs typeface="黑体" charset="0"/>
              </a:endParaRPr>
            </a:p>
          </p:txBody>
        </p:sp>
        <p:sp>
          <p:nvSpPr>
            <p:cNvPr id="71" name="椭圆 70"/>
            <p:cNvSpPr/>
            <p:nvPr/>
          </p:nvSpPr>
          <p:spPr bwMode="auto">
            <a:xfrm>
              <a:off x="1260911" y="5459797"/>
              <a:ext cx="121444" cy="134148"/>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pPr>
              <a:endParaRPr kumimoji="0" lang="zh-CN" altLang="en-US" sz="1800" b="0" i="0" u="none" strike="noStrike" cap="none" normalizeH="0" baseline="0">
                <a:ln>
                  <a:noFill/>
                </a:ln>
                <a:solidFill>
                  <a:schemeClr val="tx1"/>
                </a:solidFill>
                <a:effectLst/>
                <a:latin typeface="Times New Roman" charset="0"/>
                <a:ea typeface="黑体" charset="0"/>
                <a:cs typeface="黑体" charset="0"/>
              </a:endParaRPr>
            </a:p>
          </p:txBody>
        </p:sp>
        <p:sp>
          <p:nvSpPr>
            <p:cNvPr id="72" name="椭圆 71"/>
            <p:cNvSpPr/>
            <p:nvPr/>
          </p:nvSpPr>
          <p:spPr bwMode="auto">
            <a:xfrm>
              <a:off x="1571926" y="5526871"/>
              <a:ext cx="121444" cy="134148"/>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pPr>
              <a:endParaRPr kumimoji="0" lang="zh-CN" altLang="en-US" sz="1800" b="0" i="0" u="none" strike="noStrike" cap="none" normalizeH="0" baseline="0">
                <a:ln>
                  <a:noFill/>
                </a:ln>
                <a:solidFill>
                  <a:schemeClr val="tx1"/>
                </a:solidFill>
                <a:effectLst/>
                <a:latin typeface="Times New Roman" charset="0"/>
                <a:ea typeface="黑体" charset="0"/>
                <a:cs typeface="黑体" charset="0"/>
              </a:endParaRPr>
            </a:p>
          </p:txBody>
        </p:sp>
        <p:cxnSp>
          <p:nvCxnSpPr>
            <p:cNvPr id="76" name="曲线连接符 75"/>
            <p:cNvCxnSpPr>
              <a:endCxn id="70" idx="0"/>
            </p:cNvCxnSpPr>
            <p:nvPr/>
          </p:nvCxnSpPr>
          <p:spPr bwMode="auto">
            <a:xfrm rot="16200000" flipH="1">
              <a:off x="572589" y="4619739"/>
              <a:ext cx="802190" cy="73868"/>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8" name="曲线连接符 77"/>
            <p:cNvCxnSpPr>
              <a:endCxn id="71" idx="0"/>
            </p:cNvCxnSpPr>
            <p:nvPr/>
          </p:nvCxnSpPr>
          <p:spPr bwMode="auto">
            <a:xfrm rot="5400000">
              <a:off x="1017969" y="4565057"/>
              <a:ext cx="1198404" cy="591076"/>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0" name="曲线连接符 79"/>
            <p:cNvCxnSpPr>
              <a:endCxn id="72" idx="6"/>
            </p:cNvCxnSpPr>
            <p:nvPr/>
          </p:nvCxnSpPr>
          <p:spPr bwMode="auto">
            <a:xfrm rot="5400000">
              <a:off x="1625744" y="4323204"/>
              <a:ext cx="1338367" cy="1203114"/>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20" name="直接箭头连接符 119"/>
            <p:cNvCxnSpPr/>
            <p:nvPr/>
          </p:nvCxnSpPr>
          <p:spPr bwMode="auto">
            <a:xfrm>
              <a:off x="373855" y="6363363"/>
              <a:ext cx="2925353" cy="8470"/>
            </a:xfrm>
            <a:prstGeom prst="straightConnector1">
              <a:avLst/>
            </a:prstGeom>
            <a:noFill/>
            <a:ln w="12700"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1" name="直接箭头连接符 120"/>
            <p:cNvCxnSpPr/>
            <p:nvPr/>
          </p:nvCxnSpPr>
          <p:spPr bwMode="auto">
            <a:xfrm flipV="1">
              <a:off x="381792" y="4304780"/>
              <a:ext cx="0" cy="2052000"/>
            </a:xfrm>
            <a:prstGeom prst="straightConnector1">
              <a:avLst/>
            </a:prstGeom>
            <a:noFill/>
            <a:ln w="12700"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2" name="矩形 131"/>
            <p:cNvSpPr/>
            <p:nvPr/>
          </p:nvSpPr>
          <p:spPr>
            <a:xfrm>
              <a:off x="533620" y="6446791"/>
              <a:ext cx="2484000" cy="338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fontAlgn="base">
                <a:spcBef>
                  <a:spcPct val="20000"/>
                </a:spcBef>
                <a:spcAft>
                  <a:spcPct val="0"/>
                </a:spcAft>
                <a:buClr>
                  <a:schemeClr val="accent2"/>
                </a:buClr>
              </a:pPr>
              <a:r>
                <a:rPr lang="zh-CN" altLang="en-US" sz="1600" dirty="0">
                  <a:latin typeface="Segoe UI Semibold" panose="020B0702040204020203" pitchFamily="34" charset="0"/>
                  <a:ea typeface="微软雅黑" panose="020B0503020204020204" pitchFamily="34" charset="-122"/>
                  <a:cs typeface="Segoe UI Semibold" panose="020B0702040204020203" pitchFamily="34" charset="0"/>
                </a:rPr>
                <a:t>图像分类：特征空间划分</a:t>
              </a:r>
            </a:p>
          </p:txBody>
        </p:sp>
      </p:grpSp>
      <p:sp>
        <p:nvSpPr>
          <p:cNvPr id="133" name="矩形 132"/>
          <p:cNvSpPr/>
          <p:nvPr/>
        </p:nvSpPr>
        <p:spPr>
          <a:xfrm>
            <a:off x="6166125" y="6443828"/>
            <a:ext cx="2304000" cy="338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fontAlgn="base">
              <a:spcBef>
                <a:spcPct val="20000"/>
              </a:spcBef>
              <a:spcAft>
                <a:spcPct val="0"/>
              </a:spcAft>
              <a:buClr>
                <a:schemeClr val="accent2"/>
              </a:buClr>
            </a:pPr>
            <a:r>
              <a:rPr lang="zh-CN" altLang="en-US" sz="1600" dirty="0">
                <a:latin typeface="Segoe UI Semibold" panose="020B0702040204020203" pitchFamily="34" charset="0"/>
                <a:ea typeface="微软雅黑" panose="020B0503020204020204" pitchFamily="34" charset="-122"/>
                <a:cs typeface="Segoe UI Semibold" panose="020B0702040204020203" pitchFamily="34" charset="0"/>
              </a:rPr>
              <a:t>图像检索：相关度度量</a:t>
            </a:r>
          </a:p>
        </p:txBody>
      </p:sp>
      <p:sp>
        <p:nvSpPr>
          <p:cNvPr id="53" name="矩形 52"/>
          <p:cNvSpPr/>
          <p:nvPr/>
        </p:nvSpPr>
        <p:spPr bwMode="auto">
          <a:xfrm>
            <a:off x="6226961" y="1882378"/>
            <a:ext cx="1354103" cy="1207293"/>
          </a:xfrm>
          <a:prstGeom prst="rect">
            <a:avLst/>
          </a:prstGeom>
          <a:noFill/>
          <a:ln>
            <a:solidFill>
              <a:schemeClr val="accent6"/>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pPr>
            <a:endParaRPr kumimoji="0" lang="zh-CN" altLang="en-US" sz="1800" b="0" i="0" u="none" strike="noStrike" cap="none" normalizeH="0" baseline="0">
              <a:ln>
                <a:noFill/>
              </a:ln>
              <a:solidFill>
                <a:schemeClr val="tx1"/>
              </a:solidFill>
              <a:effectLst/>
              <a:latin typeface="Times New Roman" charset="0"/>
              <a:ea typeface="黑体" charset="0"/>
              <a:cs typeface="黑体" charset="0"/>
            </a:endParaRPr>
          </a:p>
        </p:txBody>
      </p:sp>
      <p:sp>
        <p:nvSpPr>
          <p:cNvPr id="55" name="矩形 54"/>
          <p:cNvSpPr/>
          <p:nvPr/>
        </p:nvSpPr>
        <p:spPr>
          <a:xfrm>
            <a:off x="6217580" y="3131277"/>
            <a:ext cx="1404000" cy="338554"/>
          </a:xfrm>
          <a:prstGeom prst="rect">
            <a:avLst/>
          </a:prstGeom>
          <a:solidFill>
            <a:schemeClr val="accent6"/>
          </a:solidFill>
        </p:spPr>
        <p:txBody>
          <a:bodyPr wrap="square">
            <a:spAutoFit/>
          </a:bodyPr>
          <a:lstStyle/>
          <a:p>
            <a:pPr algn="ctr" fontAlgn="base">
              <a:spcBef>
                <a:spcPct val="20000"/>
              </a:spcBef>
              <a:spcAft>
                <a:spcPct val="0"/>
              </a:spcAft>
              <a:buClr>
                <a:schemeClr val="accent2"/>
              </a:buClr>
            </a:pPr>
            <a:r>
              <a:rPr lang="en-US" altLang="zh-CN" sz="1600" dirty="0">
                <a:latin typeface="Segoe UI Semibold" panose="020B0702040204020203" pitchFamily="34" charset="0"/>
                <a:ea typeface="微软雅黑" panose="020B0503020204020204" pitchFamily="34" charset="-122"/>
                <a:cs typeface="Segoe UI Semibold" panose="020B0702040204020203" pitchFamily="34" charset="0"/>
              </a:rPr>
              <a:t>Classification</a:t>
            </a:r>
            <a:endParaRPr lang="zh-CN" altLang="en-US" sz="1600" dirty="0">
              <a:latin typeface="Segoe UI Semibold" panose="020B0702040204020203" pitchFamily="34" charset="0"/>
              <a:ea typeface="微软雅黑" panose="020B0503020204020204" pitchFamily="34" charset="-122"/>
              <a:cs typeface="Segoe UI Semibold" panose="020B0702040204020203" pitchFamily="34" charset="0"/>
            </a:endParaRPr>
          </a:p>
        </p:txBody>
      </p:sp>
      <p:grpSp>
        <p:nvGrpSpPr>
          <p:cNvPr id="42" name="组合 41"/>
          <p:cNvGrpSpPr/>
          <p:nvPr/>
        </p:nvGrpSpPr>
        <p:grpSpPr>
          <a:xfrm>
            <a:off x="5843476" y="3777317"/>
            <a:ext cx="2980072" cy="2585563"/>
            <a:chOff x="5843476" y="3777317"/>
            <a:chExt cx="2980072" cy="2585563"/>
          </a:xfrm>
        </p:grpSpPr>
        <p:pic>
          <p:nvPicPr>
            <p:cNvPr id="90" name="图片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1550" y="3777317"/>
              <a:ext cx="823030" cy="537658"/>
            </a:xfrm>
            <a:prstGeom prst="rect">
              <a:avLst/>
            </a:prstGeom>
          </p:spPr>
        </p:pic>
        <p:pic>
          <p:nvPicPr>
            <p:cNvPr id="91" name="图片 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747" y="3783132"/>
              <a:ext cx="776553" cy="537658"/>
            </a:xfrm>
            <a:prstGeom prst="rect">
              <a:avLst/>
            </a:prstGeom>
          </p:spPr>
        </p:pic>
        <p:pic>
          <p:nvPicPr>
            <p:cNvPr id="92" name="图片 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86437" y="3777317"/>
              <a:ext cx="792724" cy="537658"/>
            </a:xfrm>
            <a:prstGeom prst="rect">
              <a:avLst/>
            </a:prstGeom>
          </p:spPr>
        </p:pic>
        <p:sp>
          <p:nvSpPr>
            <p:cNvPr id="93" name="椭圆 92"/>
            <p:cNvSpPr/>
            <p:nvPr/>
          </p:nvSpPr>
          <p:spPr bwMode="auto">
            <a:xfrm>
              <a:off x="6403962" y="5129208"/>
              <a:ext cx="121444" cy="134148"/>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pPr>
              <a:endParaRPr kumimoji="0" lang="zh-CN" altLang="en-US" sz="1800" b="0" i="0" u="none" strike="noStrike" cap="none" normalizeH="0" baseline="0">
                <a:ln>
                  <a:noFill/>
                </a:ln>
                <a:solidFill>
                  <a:schemeClr val="tx1"/>
                </a:solidFill>
                <a:effectLst/>
                <a:latin typeface="Times New Roman" charset="0"/>
                <a:ea typeface="黑体" charset="0"/>
                <a:cs typeface="黑体" charset="0"/>
              </a:endParaRPr>
            </a:p>
          </p:txBody>
        </p:sp>
        <p:sp>
          <p:nvSpPr>
            <p:cNvPr id="94" name="椭圆 93"/>
            <p:cNvSpPr/>
            <p:nvPr/>
          </p:nvSpPr>
          <p:spPr bwMode="auto">
            <a:xfrm>
              <a:off x="6791322" y="5758642"/>
              <a:ext cx="121444" cy="134148"/>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pPr>
              <a:endParaRPr kumimoji="0" lang="zh-CN" altLang="en-US" sz="1800" b="0" i="0" u="none" strike="noStrike" cap="none" normalizeH="0" baseline="0">
                <a:ln>
                  <a:noFill/>
                </a:ln>
                <a:solidFill>
                  <a:schemeClr val="tx1"/>
                </a:solidFill>
                <a:effectLst/>
                <a:latin typeface="Times New Roman" charset="0"/>
                <a:ea typeface="黑体" charset="0"/>
                <a:cs typeface="黑体" charset="0"/>
              </a:endParaRPr>
            </a:p>
          </p:txBody>
        </p:sp>
        <p:sp>
          <p:nvSpPr>
            <p:cNvPr id="95" name="椭圆 94"/>
            <p:cNvSpPr/>
            <p:nvPr/>
          </p:nvSpPr>
          <p:spPr bwMode="auto">
            <a:xfrm>
              <a:off x="8345342" y="5531237"/>
              <a:ext cx="121444" cy="134148"/>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pPr>
              <a:endParaRPr kumimoji="0" lang="zh-CN" altLang="en-US" sz="1800" b="0" i="0" u="none" strike="noStrike" cap="none" normalizeH="0" baseline="0">
                <a:ln>
                  <a:noFill/>
                </a:ln>
                <a:solidFill>
                  <a:schemeClr val="tx1"/>
                </a:solidFill>
                <a:effectLst/>
                <a:latin typeface="Times New Roman" charset="0"/>
                <a:ea typeface="黑体" charset="0"/>
                <a:cs typeface="黑体" charset="0"/>
              </a:endParaRPr>
            </a:p>
          </p:txBody>
        </p:sp>
        <p:cxnSp>
          <p:nvCxnSpPr>
            <p:cNvPr id="97" name="直接箭头连接符 96"/>
            <p:cNvCxnSpPr>
              <a:stCxn id="93" idx="4"/>
              <a:endCxn id="94" idx="1"/>
            </p:cNvCxnSpPr>
            <p:nvPr/>
          </p:nvCxnSpPr>
          <p:spPr bwMode="auto">
            <a:xfrm>
              <a:off x="6464684" y="5263356"/>
              <a:ext cx="344423" cy="5149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94" idx="6"/>
              <a:endCxn id="95" idx="2"/>
            </p:cNvCxnSpPr>
            <p:nvPr/>
          </p:nvCxnSpPr>
          <p:spPr bwMode="auto">
            <a:xfrm flipV="1">
              <a:off x="6912766" y="5598311"/>
              <a:ext cx="1432576" cy="22740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06" name="曲线连接符 105"/>
            <p:cNvCxnSpPr>
              <a:stCxn id="90" idx="2"/>
              <a:endCxn id="93" idx="1"/>
            </p:cNvCxnSpPr>
            <p:nvPr/>
          </p:nvCxnSpPr>
          <p:spPr bwMode="auto">
            <a:xfrm rot="5400000">
              <a:off x="6005467" y="4731255"/>
              <a:ext cx="833879" cy="1318"/>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08" name="曲线连接符 107"/>
            <p:cNvCxnSpPr>
              <a:stCxn id="91" idx="2"/>
              <a:endCxn id="94" idx="0"/>
            </p:cNvCxnSpPr>
            <p:nvPr/>
          </p:nvCxnSpPr>
          <p:spPr bwMode="auto">
            <a:xfrm rot="5400000">
              <a:off x="6406608" y="4766226"/>
              <a:ext cx="1437852" cy="54698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10" name="曲线连接符 109"/>
            <p:cNvCxnSpPr>
              <a:stCxn id="92" idx="2"/>
              <a:endCxn id="95" idx="0"/>
            </p:cNvCxnSpPr>
            <p:nvPr/>
          </p:nvCxnSpPr>
          <p:spPr bwMode="auto">
            <a:xfrm rot="16200000" flipH="1">
              <a:off x="7786300" y="4911473"/>
              <a:ext cx="1216262" cy="23265"/>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29" name="直接箭头连接符 128"/>
            <p:cNvCxnSpPr/>
            <p:nvPr/>
          </p:nvCxnSpPr>
          <p:spPr bwMode="auto">
            <a:xfrm>
              <a:off x="5843476" y="6354410"/>
              <a:ext cx="2925353" cy="8470"/>
            </a:xfrm>
            <a:prstGeom prst="straightConnector1">
              <a:avLst/>
            </a:prstGeom>
            <a:noFill/>
            <a:ln w="12700"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0" name="直接箭头连接符 129"/>
            <p:cNvCxnSpPr/>
            <p:nvPr/>
          </p:nvCxnSpPr>
          <p:spPr bwMode="auto">
            <a:xfrm flipV="1">
              <a:off x="5851413" y="4295831"/>
              <a:ext cx="0" cy="2052000"/>
            </a:xfrm>
            <a:prstGeom prst="straightConnector1">
              <a:avLst/>
            </a:prstGeom>
            <a:noFill/>
            <a:ln w="12700"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7" name="矩形 56"/>
            <p:cNvSpPr/>
            <p:nvPr/>
          </p:nvSpPr>
          <p:spPr>
            <a:xfrm>
              <a:off x="7867136" y="5881683"/>
              <a:ext cx="956412" cy="369332"/>
            </a:xfrm>
            <a:prstGeom prst="rect">
              <a:avLst/>
            </a:prstGeom>
          </p:spPr>
          <p:txBody>
            <a:bodyPr wrap="square">
              <a:spAutoFit/>
            </a:bodyPr>
            <a:lstStyle/>
            <a:p>
              <a:pPr algn="ctr"/>
              <a:r>
                <a:rPr lang="en-US" altLang="zh-CN" i="1" dirty="0">
                  <a:solidFill>
                    <a:prstClr val="black"/>
                  </a:solidFill>
                </a:rPr>
                <a:t>d</a:t>
              </a:r>
              <a:r>
                <a:rPr lang="en-US" altLang="zh-CN" baseline="-25000" dirty="0">
                  <a:solidFill>
                    <a:prstClr val="black"/>
                  </a:solidFill>
                </a:rPr>
                <a:t>1 </a:t>
              </a:r>
              <a:r>
                <a:rPr lang="en-US" altLang="zh-CN" i="1" dirty="0">
                  <a:solidFill>
                    <a:prstClr val="black"/>
                  </a:solidFill>
                </a:rPr>
                <a:t>&lt; d</a:t>
              </a:r>
              <a:r>
                <a:rPr lang="en-US" altLang="zh-CN" baseline="-25000" dirty="0">
                  <a:solidFill>
                    <a:prstClr val="black"/>
                  </a:solidFill>
                </a:rPr>
                <a:t>2</a:t>
              </a:r>
              <a:endParaRPr lang="zh-CN" altLang="en-US" baseline="-25000" dirty="0"/>
            </a:p>
          </p:txBody>
        </p:sp>
        <p:sp>
          <p:nvSpPr>
            <p:cNvPr id="4" name="矩形 3"/>
            <p:cNvSpPr/>
            <p:nvPr/>
          </p:nvSpPr>
          <p:spPr>
            <a:xfrm>
              <a:off x="6293736" y="5372878"/>
              <a:ext cx="377026" cy="369332"/>
            </a:xfrm>
            <a:prstGeom prst="rect">
              <a:avLst/>
            </a:prstGeom>
          </p:spPr>
          <p:txBody>
            <a:bodyPr wrap="none">
              <a:spAutoFit/>
            </a:bodyPr>
            <a:lstStyle/>
            <a:p>
              <a:r>
                <a:rPr lang="en-US" altLang="zh-CN" i="1" dirty="0">
                  <a:solidFill>
                    <a:prstClr val="black"/>
                  </a:solidFill>
                </a:rPr>
                <a:t>d</a:t>
              </a:r>
              <a:r>
                <a:rPr lang="en-US" altLang="zh-CN" baseline="-25000" dirty="0">
                  <a:solidFill>
                    <a:prstClr val="black"/>
                  </a:solidFill>
                </a:rPr>
                <a:t>1</a:t>
              </a:r>
              <a:endParaRPr lang="zh-CN" altLang="en-US" dirty="0"/>
            </a:p>
          </p:txBody>
        </p:sp>
        <p:sp>
          <p:nvSpPr>
            <p:cNvPr id="5" name="矩形 4"/>
            <p:cNvSpPr/>
            <p:nvPr/>
          </p:nvSpPr>
          <p:spPr>
            <a:xfrm>
              <a:off x="7440541" y="5353120"/>
              <a:ext cx="377026" cy="369332"/>
            </a:xfrm>
            <a:prstGeom prst="rect">
              <a:avLst/>
            </a:prstGeom>
          </p:spPr>
          <p:txBody>
            <a:bodyPr wrap="none">
              <a:spAutoFit/>
            </a:bodyPr>
            <a:lstStyle/>
            <a:p>
              <a:pPr algn="ctr"/>
              <a:r>
                <a:rPr lang="en-US" altLang="zh-CN" i="1" dirty="0">
                  <a:solidFill>
                    <a:prstClr val="black"/>
                  </a:solidFill>
                </a:rPr>
                <a:t>d</a:t>
              </a:r>
              <a:r>
                <a:rPr lang="en-US" altLang="zh-CN" baseline="-25000" dirty="0">
                  <a:solidFill>
                    <a:prstClr val="black"/>
                  </a:solidFill>
                </a:rPr>
                <a:t>2</a:t>
              </a:r>
              <a:endParaRPr lang="zh-CN" altLang="en-US" baseline="-25000" dirty="0"/>
            </a:p>
          </p:txBody>
        </p:sp>
      </p:grpSp>
      <p:grpSp>
        <p:nvGrpSpPr>
          <p:cNvPr id="41" name="组合 40"/>
          <p:cNvGrpSpPr/>
          <p:nvPr/>
        </p:nvGrpSpPr>
        <p:grpSpPr>
          <a:xfrm>
            <a:off x="3268222" y="5242361"/>
            <a:ext cx="2479875" cy="647133"/>
            <a:chOff x="3268222" y="5242361"/>
            <a:chExt cx="2479875" cy="647133"/>
          </a:xfrm>
        </p:grpSpPr>
        <p:cxnSp>
          <p:nvCxnSpPr>
            <p:cNvPr id="77" name="直接连接符 76"/>
            <p:cNvCxnSpPr/>
            <p:nvPr/>
          </p:nvCxnSpPr>
          <p:spPr bwMode="auto">
            <a:xfrm>
              <a:off x="3299208" y="5593945"/>
              <a:ext cx="2392069" cy="8782"/>
            </a:xfrm>
            <a:prstGeom prst="line">
              <a:avLst/>
            </a:prstGeom>
            <a:noFill/>
            <a:ln w="9525" cap="flat" cmpd="sng" algn="ctr">
              <a:solidFill>
                <a:schemeClr val="tx1"/>
              </a:solidFill>
              <a:prstDash val="solid"/>
              <a:round/>
              <a:headEnd type="arrow"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79" name="矩形 78"/>
            <p:cNvSpPr/>
            <p:nvPr/>
          </p:nvSpPr>
          <p:spPr>
            <a:xfrm>
              <a:off x="4947878" y="5242361"/>
              <a:ext cx="800219" cy="338554"/>
            </a:xfrm>
            <a:prstGeom prst="rect">
              <a:avLst/>
            </a:prstGeom>
          </p:spPr>
          <p:txBody>
            <a:bodyPr wrap="none">
              <a:spAutoFit/>
            </a:bodyPr>
            <a:lstStyle/>
            <a:p>
              <a:r>
                <a:rPr lang="zh-CN" altLang="en-US" sz="1600" dirty="0">
                  <a:solidFill>
                    <a:srgbClr val="FF0000"/>
                  </a:solidFill>
                </a:rPr>
                <a:t>未定义</a:t>
              </a:r>
            </a:p>
          </p:txBody>
        </p:sp>
        <p:sp>
          <p:nvSpPr>
            <p:cNvPr id="81" name="矩形 80"/>
            <p:cNvSpPr/>
            <p:nvPr/>
          </p:nvSpPr>
          <p:spPr>
            <a:xfrm>
              <a:off x="3351522" y="5264173"/>
              <a:ext cx="595035" cy="338554"/>
            </a:xfrm>
            <a:prstGeom prst="rect">
              <a:avLst/>
            </a:prstGeom>
          </p:spPr>
          <p:txBody>
            <a:bodyPr wrap="none">
              <a:spAutoFit/>
            </a:bodyPr>
            <a:lstStyle/>
            <a:p>
              <a:r>
                <a:rPr lang="zh-CN" altLang="en-US" sz="1600" dirty="0">
                  <a:solidFill>
                    <a:srgbClr val="00B050"/>
                  </a:solidFill>
                </a:rPr>
                <a:t>已知</a:t>
              </a:r>
            </a:p>
          </p:txBody>
        </p:sp>
        <p:sp>
          <p:nvSpPr>
            <p:cNvPr id="75" name="矩形 74"/>
            <p:cNvSpPr/>
            <p:nvPr/>
          </p:nvSpPr>
          <p:spPr>
            <a:xfrm>
              <a:off x="3892923" y="5418061"/>
              <a:ext cx="1107996"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en-US" dirty="0"/>
                <a:t>图像类别</a:t>
              </a:r>
            </a:p>
          </p:txBody>
        </p:sp>
        <p:sp>
          <p:nvSpPr>
            <p:cNvPr id="82" name="圆角矩形 81"/>
            <p:cNvSpPr/>
            <p:nvPr/>
          </p:nvSpPr>
          <p:spPr bwMode="auto">
            <a:xfrm>
              <a:off x="3268222" y="5256025"/>
              <a:ext cx="2466257" cy="633469"/>
            </a:xfrm>
            <a:prstGeom prst="roundRect">
              <a:avLst/>
            </a:prstGeom>
            <a:noFill/>
            <a:ln w="9525"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pPr>
              <a:endParaRPr kumimoji="0" lang="zh-CN" altLang="en-US" sz="1800" b="0" i="0" u="none" strike="noStrike" cap="none" normalizeH="0" baseline="0">
                <a:ln>
                  <a:noFill/>
                </a:ln>
                <a:solidFill>
                  <a:schemeClr val="tx1"/>
                </a:solidFill>
                <a:effectLst/>
                <a:latin typeface="Times New Roman" charset="0"/>
                <a:ea typeface="黑体" charset="0"/>
                <a:cs typeface="黑体" charset="0"/>
              </a:endParaRPr>
            </a:p>
          </p:txBody>
        </p:sp>
      </p:grpSp>
    </p:spTree>
    <p:extLst>
      <p:ext uri="{BB962C8B-B14F-4D97-AF65-F5344CB8AC3E}">
        <p14:creationId xmlns:p14="http://schemas.microsoft.com/office/powerpoint/2010/main" val="301047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fade">
                                      <p:cBhvr>
                                        <p:cTn id="15" dur="500"/>
                                        <p:tgtEl>
                                          <p:spTgt spid="13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如何将深度学习用于图像检索？</a:t>
            </a:r>
          </a:p>
        </p:txBody>
      </p:sp>
      <p:sp>
        <p:nvSpPr>
          <p:cNvPr id="3" name="内容占位符 2"/>
          <p:cNvSpPr>
            <a:spLocks noGrp="1"/>
          </p:cNvSpPr>
          <p:nvPr>
            <p:ph idx="1"/>
          </p:nvPr>
        </p:nvSpPr>
        <p:spPr/>
        <p:txBody>
          <a:bodyPr/>
          <a:lstStyle/>
          <a:p>
            <a:r>
              <a:rPr lang="zh-CN" altLang="en-US" dirty="0"/>
              <a:t>关键：</a:t>
            </a:r>
            <a:r>
              <a:rPr lang="zh-CN" altLang="en-US" dirty="0" smtClean="0"/>
              <a:t>大规模标注</a:t>
            </a:r>
            <a:r>
              <a:rPr lang="zh-CN" altLang="en-US" dirty="0"/>
              <a:t>的训练数据</a:t>
            </a:r>
          </a:p>
        </p:txBody>
      </p:sp>
      <p:sp>
        <p:nvSpPr>
          <p:cNvPr id="4" name="矩形 3"/>
          <p:cNvSpPr/>
          <p:nvPr/>
        </p:nvSpPr>
        <p:spPr bwMode="auto">
          <a:xfrm>
            <a:off x="7725567" y="2108994"/>
            <a:ext cx="1114426" cy="754062"/>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tabLst/>
            </a:pPr>
            <a:endParaRPr kumimoji="0"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黑体" charset="0"/>
            </a:endParaRPr>
          </a:p>
        </p:txBody>
      </p:sp>
      <p:sp>
        <p:nvSpPr>
          <p:cNvPr id="5" name="矩形 4"/>
          <p:cNvSpPr/>
          <p:nvPr/>
        </p:nvSpPr>
        <p:spPr>
          <a:xfrm>
            <a:off x="7541440" y="2173322"/>
            <a:ext cx="1482679" cy="634020"/>
          </a:xfrm>
          <a:prstGeom prst="rect">
            <a:avLst/>
          </a:prstGeom>
        </p:spPr>
        <p:txBody>
          <a:bodyPr wrap="square">
            <a:spAutoFit/>
          </a:bodyPr>
          <a:lstStyle/>
          <a:p>
            <a:pPr algn="ctr" fontAlgn="base">
              <a:spcBef>
                <a:spcPct val="20000"/>
              </a:spcBef>
              <a:spcAft>
                <a:spcPct val="0"/>
              </a:spcAft>
              <a:buClr>
                <a:schemeClr val="accent2"/>
              </a:buClr>
            </a:pPr>
            <a:r>
              <a:rPr lang="en-US" altLang="zh-CN" sz="1600" dirty="0">
                <a:latin typeface="Segoe UI Semibold" panose="020B0702040204020203" pitchFamily="34" charset="0"/>
                <a:ea typeface="微软雅黑" panose="020B0503020204020204" pitchFamily="34" charset="-122"/>
                <a:cs typeface="Segoe UI Semibold" panose="020B0702040204020203" pitchFamily="34" charset="0"/>
              </a:rPr>
              <a:t>High-Level </a:t>
            </a:r>
          </a:p>
          <a:p>
            <a:pPr algn="ctr" fontAlgn="base">
              <a:spcBef>
                <a:spcPct val="20000"/>
              </a:spcBef>
              <a:spcAft>
                <a:spcPct val="0"/>
              </a:spcAft>
              <a:buClr>
                <a:schemeClr val="accent2"/>
              </a:buClr>
            </a:pPr>
            <a:r>
              <a:rPr lang="en-US" altLang="zh-CN" sz="1600" dirty="0">
                <a:latin typeface="Segoe UI Semibold" panose="020B0702040204020203" pitchFamily="34" charset="0"/>
                <a:ea typeface="微软雅黑" panose="020B0503020204020204" pitchFamily="34" charset="-122"/>
                <a:cs typeface="Segoe UI Semibold" panose="020B0702040204020203" pitchFamily="34" charset="0"/>
              </a:rPr>
              <a:t>Concept</a:t>
            </a:r>
            <a:endParaRPr lang="zh-CN" altLang="en-US" sz="1600" dirty="0">
              <a:latin typeface="Segoe UI Semibold" panose="020B0702040204020203" pitchFamily="34" charset="0"/>
              <a:ea typeface="微软雅黑" panose="020B0503020204020204" pitchFamily="34" charset="-122"/>
              <a:cs typeface="Segoe UI Semibold" panose="020B0702040204020203" pitchFamily="34"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207" y="2017712"/>
            <a:ext cx="1450767" cy="947737"/>
          </a:xfrm>
          <a:prstGeom prst="rect">
            <a:avLst/>
          </a:prstGeom>
        </p:spPr>
      </p:pic>
      <p:cxnSp>
        <p:nvCxnSpPr>
          <p:cNvPr id="7" name="直接箭头连接符 6"/>
          <p:cNvCxnSpPr>
            <a:stCxn id="6" idx="3"/>
            <a:endCxn id="8" idx="1"/>
          </p:cNvCxnSpPr>
          <p:nvPr/>
        </p:nvCxnSpPr>
        <p:spPr bwMode="auto">
          <a:xfrm flipV="1">
            <a:off x="1856974" y="2491580"/>
            <a:ext cx="252795" cy="1"/>
          </a:xfrm>
          <a:prstGeom prst="straightConnector1">
            <a:avLst/>
          </a:prstGeom>
          <a:noFill/>
          <a:ln w="19050" cap="flat" cmpd="sng" algn="ctr">
            <a:solidFill>
              <a:srgbClr val="0070C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 name="矩形 7"/>
          <p:cNvSpPr/>
          <p:nvPr/>
        </p:nvSpPr>
        <p:spPr bwMode="auto">
          <a:xfrm>
            <a:off x="2109769" y="2114549"/>
            <a:ext cx="1114426" cy="75406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tabLst/>
            </a:pPr>
            <a:endParaRPr kumimoji="0"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黑体" charset="0"/>
            </a:endParaRPr>
          </a:p>
        </p:txBody>
      </p:sp>
      <p:sp>
        <p:nvSpPr>
          <p:cNvPr id="9" name="矩形 8"/>
          <p:cNvSpPr/>
          <p:nvPr/>
        </p:nvSpPr>
        <p:spPr>
          <a:xfrm>
            <a:off x="1902252" y="2174570"/>
            <a:ext cx="1482679" cy="634020"/>
          </a:xfrm>
          <a:prstGeom prst="rect">
            <a:avLst/>
          </a:prstGeom>
        </p:spPr>
        <p:txBody>
          <a:bodyPr wrap="square">
            <a:spAutoFit/>
          </a:bodyPr>
          <a:lstStyle/>
          <a:p>
            <a:pPr algn="ctr" fontAlgn="base">
              <a:spcBef>
                <a:spcPct val="20000"/>
              </a:spcBef>
              <a:spcAft>
                <a:spcPct val="0"/>
              </a:spcAft>
              <a:buClr>
                <a:schemeClr val="accent2"/>
              </a:buClr>
            </a:pPr>
            <a:r>
              <a:rPr lang="en-US" altLang="zh-CN" sz="1600" dirty="0">
                <a:latin typeface="Segoe UI Semibold" panose="020B0702040204020203" pitchFamily="34" charset="0"/>
                <a:ea typeface="微软雅黑" panose="020B0503020204020204" pitchFamily="34" charset="-122"/>
                <a:cs typeface="Segoe UI Semibold" panose="020B0702040204020203" pitchFamily="34" charset="0"/>
              </a:rPr>
              <a:t>Low-Level</a:t>
            </a:r>
          </a:p>
          <a:p>
            <a:pPr algn="ctr" fontAlgn="base">
              <a:spcBef>
                <a:spcPct val="20000"/>
              </a:spcBef>
              <a:spcAft>
                <a:spcPct val="0"/>
              </a:spcAft>
              <a:buClr>
                <a:schemeClr val="accent2"/>
              </a:buClr>
            </a:pPr>
            <a:r>
              <a:rPr lang="en-US" altLang="zh-CN" sz="1600" dirty="0">
                <a:latin typeface="Segoe UI Semibold" panose="020B0702040204020203" pitchFamily="34" charset="0"/>
                <a:ea typeface="微软雅黑" panose="020B0503020204020204" pitchFamily="34" charset="-122"/>
                <a:cs typeface="Segoe UI Semibold" panose="020B0702040204020203" pitchFamily="34" charset="0"/>
              </a:rPr>
              <a:t>Feature</a:t>
            </a:r>
            <a:endParaRPr lang="zh-CN" altLang="en-US" sz="1600" dirty="0">
              <a:latin typeface="Segoe UI Semibold" panose="020B0702040204020203" pitchFamily="34" charset="0"/>
              <a:ea typeface="微软雅黑" panose="020B0503020204020204" pitchFamily="34" charset="-122"/>
              <a:cs typeface="Segoe UI Semibold" panose="020B0702040204020203" pitchFamily="34" charset="0"/>
            </a:endParaRPr>
          </a:p>
        </p:txBody>
      </p:sp>
      <p:sp>
        <p:nvSpPr>
          <p:cNvPr id="10" name="矩形 9"/>
          <p:cNvSpPr/>
          <p:nvPr/>
        </p:nvSpPr>
        <p:spPr bwMode="auto">
          <a:xfrm>
            <a:off x="4864087" y="2108994"/>
            <a:ext cx="1114426" cy="75406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tabLst/>
            </a:pPr>
            <a:endParaRPr kumimoji="0"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黑体" charset="0"/>
            </a:endParaRPr>
          </a:p>
        </p:txBody>
      </p:sp>
      <p:sp>
        <p:nvSpPr>
          <p:cNvPr id="11" name="矩形 10"/>
          <p:cNvSpPr/>
          <p:nvPr/>
        </p:nvSpPr>
        <p:spPr>
          <a:xfrm>
            <a:off x="4706918" y="2169015"/>
            <a:ext cx="1482679" cy="634020"/>
          </a:xfrm>
          <a:prstGeom prst="rect">
            <a:avLst/>
          </a:prstGeom>
        </p:spPr>
        <p:txBody>
          <a:bodyPr wrap="square">
            <a:spAutoFit/>
          </a:bodyPr>
          <a:lstStyle/>
          <a:p>
            <a:pPr algn="ctr" fontAlgn="base">
              <a:spcBef>
                <a:spcPct val="20000"/>
              </a:spcBef>
              <a:spcAft>
                <a:spcPct val="0"/>
              </a:spcAft>
              <a:buClr>
                <a:schemeClr val="accent2"/>
              </a:buClr>
            </a:pPr>
            <a:r>
              <a:rPr lang="en-US" altLang="zh-CN" sz="1600" dirty="0">
                <a:latin typeface="Segoe UI Semibold" panose="020B0702040204020203" pitchFamily="34" charset="0"/>
                <a:ea typeface="微软雅黑" panose="020B0503020204020204" pitchFamily="34" charset="-122"/>
                <a:cs typeface="Segoe UI Semibold" panose="020B0702040204020203" pitchFamily="34" charset="0"/>
              </a:rPr>
              <a:t>High-Level </a:t>
            </a:r>
          </a:p>
          <a:p>
            <a:pPr algn="ctr" fontAlgn="base">
              <a:spcBef>
                <a:spcPct val="20000"/>
              </a:spcBef>
              <a:spcAft>
                <a:spcPct val="0"/>
              </a:spcAft>
              <a:buClr>
                <a:schemeClr val="accent2"/>
              </a:buClr>
            </a:pPr>
            <a:r>
              <a:rPr lang="en-US" altLang="zh-CN" sz="1600" dirty="0">
                <a:latin typeface="Segoe UI Semibold" panose="020B0702040204020203" pitchFamily="34" charset="0"/>
                <a:ea typeface="微软雅黑" panose="020B0503020204020204" pitchFamily="34" charset="-122"/>
                <a:cs typeface="Segoe UI Semibold" panose="020B0702040204020203" pitchFamily="34" charset="0"/>
              </a:rPr>
              <a:t>Feature</a:t>
            </a:r>
            <a:endParaRPr lang="zh-CN" altLang="en-US" sz="1600" dirty="0">
              <a:latin typeface="Segoe UI Semibold" panose="020B0702040204020203" pitchFamily="34" charset="0"/>
              <a:ea typeface="微软雅黑" panose="020B0503020204020204" pitchFamily="34" charset="-122"/>
              <a:cs typeface="Segoe UI Semibold" panose="020B0702040204020203" pitchFamily="34" charset="0"/>
            </a:endParaRPr>
          </a:p>
        </p:txBody>
      </p:sp>
      <p:sp>
        <p:nvSpPr>
          <p:cNvPr id="12" name="矩形 11"/>
          <p:cNvSpPr/>
          <p:nvPr/>
        </p:nvSpPr>
        <p:spPr bwMode="auto">
          <a:xfrm>
            <a:off x="3486928" y="2108994"/>
            <a:ext cx="1114426" cy="75406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tabLst/>
            </a:pPr>
            <a:endParaRPr kumimoji="0"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黑体" charset="0"/>
            </a:endParaRPr>
          </a:p>
        </p:txBody>
      </p:sp>
      <p:sp>
        <p:nvSpPr>
          <p:cNvPr id="13" name="矩形 12"/>
          <p:cNvSpPr/>
          <p:nvPr/>
        </p:nvSpPr>
        <p:spPr>
          <a:xfrm>
            <a:off x="3297144" y="2169015"/>
            <a:ext cx="1482679" cy="634020"/>
          </a:xfrm>
          <a:prstGeom prst="rect">
            <a:avLst/>
          </a:prstGeom>
        </p:spPr>
        <p:txBody>
          <a:bodyPr wrap="square">
            <a:spAutoFit/>
          </a:bodyPr>
          <a:lstStyle/>
          <a:p>
            <a:pPr algn="ctr" fontAlgn="base">
              <a:spcBef>
                <a:spcPct val="20000"/>
              </a:spcBef>
              <a:spcAft>
                <a:spcPct val="0"/>
              </a:spcAft>
              <a:buClr>
                <a:schemeClr val="accent2"/>
              </a:buClr>
            </a:pPr>
            <a:r>
              <a:rPr lang="en-US" altLang="zh-CN" sz="1600" dirty="0">
                <a:latin typeface="Segoe UI Semibold" panose="020B0702040204020203" pitchFamily="34" charset="0"/>
                <a:ea typeface="微软雅黑" panose="020B0503020204020204" pitchFamily="34" charset="-122"/>
                <a:cs typeface="Segoe UI Semibold" panose="020B0702040204020203" pitchFamily="34" charset="0"/>
              </a:rPr>
              <a:t>Mid-Level </a:t>
            </a:r>
          </a:p>
          <a:p>
            <a:pPr algn="ctr" fontAlgn="base">
              <a:spcBef>
                <a:spcPct val="20000"/>
              </a:spcBef>
              <a:spcAft>
                <a:spcPct val="0"/>
              </a:spcAft>
              <a:buClr>
                <a:schemeClr val="accent2"/>
              </a:buClr>
            </a:pPr>
            <a:r>
              <a:rPr lang="en-US" altLang="zh-CN" sz="1600" dirty="0">
                <a:latin typeface="Segoe UI Semibold" panose="020B0702040204020203" pitchFamily="34" charset="0"/>
                <a:ea typeface="微软雅黑" panose="020B0503020204020204" pitchFamily="34" charset="-122"/>
                <a:cs typeface="Segoe UI Semibold" panose="020B0702040204020203" pitchFamily="34" charset="0"/>
              </a:rPr>
              <a:t>Feature</a:t>
            </a:r>
            <a:endParaRPr lang="zh-CN" altLang="en-US" sz="1600" dirty="0">
              <a:latin typeface="Segoe UI Semibold" panose="020B0702040204020203" pitchFamily="34" charset="0"/>
              <a:ea typeface="微软雅黑" panose="020B0503020204020204" pitchFamily="34" charset="-122"/>
              <a:cs typeface="Segoe UI Semibold" panose="020B0702040204020203" pitchFamily="34" charset="0"/>
            </a:endParaRPr>
          </a:p>
        </p:txBody>
      </p:sp>
      <p:cxnSp>
        <p:nvCxnSpPr>
          <p:cNvPr id="14" name="直接箭头连接符 13"/>
          <p:cNvCxnSpPr>
            <a:stCxn id="8" idx="3"/>
            <a:endCxn id="12" idx="1"/>
          </p:cNvCxnSpPr>
          <p:nvPr/>
        </p:nvCxnSpPr>
        <p:spPr bwMode="auto">
          <a:xfrm flipV="1">
            <a:off x="3224195" y="2486025"/>
            <a:ext cx="262733" cy="5555"/>
          </a:xfrm>
          <a:prstGeom prst="straightConnector1">
            <a:avLst/>
          </a:prstGeom>
          <a:noFill/>
          <a:ln w="19050" cap="flat" cmpd="sng" algn="ctr">
            <a:solidFill>
              <a:srgbClr val="0070C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直接箭头连接符 14"/>
          <p:cNvCxnSpPr>
            <a:stCxn id="12" idx="3"/>
            <a:endCxn id="10" idx="1"/>
          </p:cNvCxnSpPr>
          <p:nvPr/>
        </p:nvCxnSpPr>
        <p:spPr bwMode="auto">
          <a:xfrm>
            <a:off x="4601354" y="2486025"/>
            <a:ext cx="262733" cy="0"/>
          </a:xfrm>
          <a:prstGeom prst="straightConnector1">
            <a:avLst/>
          </a:prstGeom>
          <a:noFill/>
          <a:ln w="19050" cap="flat" cmpd="sng" algn="ctr">
            <a:solidFill>
              <a:srgbClr val="0070C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直接箭头连接符 15"/>
          <p:cNvCxnSpPr>
            <a:stCxn id="10" idx="3"/>
            <a:endCxn id="18" idx="1"/>
          </p:cNvCxnSpPr>
          <p:nvPr/>
        </p:nvCxnSpPr>
        <p:spPr bwMode="auto">
          <a:xfrm>
            <a:off x="5978513" y="2486025"/>
            <a:ext cx="369893" cy="0"/>
          </a:xfrm>
          <a:prstGeom prst="straightConnector1">
            <a:avLst/>
          </a:prstGeom>
          <a:noFill/>
          <a:ln w="19050" cap="flat" cmpd="sng" algn="ctr">
            <a:solidFill>
              <a:srgbClr val="0070C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直接箭头连接符 16"/>
          <p:cNvCxnSpPr>
            <a:stCxn id="18" idx="3"/>
            <a:endCxn id="4" idx="1"/>
          </p:cNvCxnSpPr>
          <p:nvPr/>
        </p:nvCxnSpPr>
        <p:spPr bwMode="auto">
          <a:xfrm>
            <a:off x="7462832" y="2486025"/>
            <a:ext cx="262735" cy="0"/>
          </a:xfrm>
          <a:prstGeom prst="straightConnector1">
            <a:avLst/>
          </a:prstGeom>
          <a:noFill/>
          <a:ln w="19050" cap="flat" cmpd="sng" algn="ctr">
            <a:solidFill>
              <a:srgbClr val="0070C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8" name="矩形 17"/>
          <p:cNvSpPr/>
          <p:nvPr/>
        </p:nvSpPr>
        <p:spPr bwMode="auto">
          <a:xfrm>
            <a:off x="6348406" y="2108994"/>
            <a:ext cx="1114426" cy="75406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tabLst/>
            </a:pPr>
            <a:endParaRPr kumimoji="0"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黑体" charset="0"/>
            </a:endParaRPr>
          </a:p>
        </p:txBody>
      </p:sp>
      <p:sp>
        <p:nvSpPr>
          <p:cNvPr id="19" name="矩形 18"/>
          <p:cNvSpPr/>
          <p:nvPr/>
        </p:nvSpPr>
        <p:spPr>
          <a:xfrm>
            <a:off x="6158127" y="2169015"/>
            <a:ext cx="1482679" cy="634020"/>
          </a:xfrm>
          <a:prstGeom prst="rect">
            <a:avLst/>
          </a:prstGeom>
        </p:spPr>
        <p:txBody>
          <a:bodyPr wrap="square">
            <a:spAutoFit/>
          </a:bodyPr>
          <a:lstStyle/>
          <a:p>
            <a:pPr algn="ctr" fontAlgn="base">
              <a:spcBef>
                <a:spcPct val="20000"/>
              </a:spcBef>
              <a:spcAft>
                <a:spcPct val="0"/>
              </a:spcAft>
              <a:buClr>
                <a:schemeClr val="accent2"/>
              </a:buClr>
            </a:pPr>
            <a:r>
              <a:rPr lang="en-US" altLang="zh-CN" sz="1600" dirty="0">
                <a:latin typeface="Segoe UI Semibold" panose="020B0702040204020203" pitchFamily="34" charset="0"/>
                <a:ea typeface="微软雅黑" panose="020B0503020204020204" pitchFamily="34" charset="-122"/>
                <a:cs typeface="Segoe UI Semibold" panose="020B0702040204020203" pitchFamily="34" charset="0"/>
              </a:rPr>
              <a:t>Trainable</a:t>
            </a:r>
          </a:p>
          <a:p>
            <a:pPr algn="ctr" fontAlgn="base">
              <a:spcBef>
                <a:spcPct val="20000"/>
              </a:spcBef>
              <a:spcAft>
                <a:spcPct val="0"/>
              </a:spcAft>
              <a:buClr>
                <a:schemeClr val="accent2"/>
              </a:buClr>
            </a:pPr>
            <a:r>
              <a:rPr lang="en-US" altLang="zh-CN" sz="1600" dirty="0">
                <a:latin typeface="Segoe UI Semibold" panose="020B0702040204020203" pitchFamily="34" charset="0"/>
                <a:ea typeface="微软雅黑" panose="020B0503020204020204" pitchFamily="34" charset="-122"/>
                <a:cs typeface="Segoe UI Semibold" panose="020B0702040204020203" pitchFamily="34" charset="0"/>
              </a:rPr>
              <a:t>Classifier</a:t>
            </a:r>
            <a:endParaRPr lang="zh-CN" altLang="en-US" sz="1600" dirty="0">
              <a:latin typeface="Segoe UI Semibold" panose="020B0702040204020203" pitchFamily="34" charset="0"/>
              <a:ea typeface="微软雅黑" panose="020B0503020204020204" pitchFamily="34" charset="-122"/>
              <a:cs typeface="Segoe UI Semibold" panose="020B0702040204020203" pitchFamily="34" charset="0"/>
            </a:endParaRPr>
          </a:p>
        </p:txBody>
      </p:sp>
      <p:sp>
        <p:nvSpPr>
          <p:cNvPr id="20" name="矩形 19"/>
          <p:cNvSpPr/>
          <p:nvPr/>
        </p:nvSpPr>
        <p:spPr bwMode="auto">
          <a:xfrm>
            <a:off x="2007390" y="1878807"/>
            <a:ext cx="4055882" cy="1207293"/>
          </a:xfrm>
          <a:prstGeom prst="rect">
            <a:avLst/>
          </a:prstGeom>
          <a:noFill/>
          <a:ln>
            <a:solidFill>
              <a:srgbClr val="00B050"/>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pPr>
            <a:endParaRPr kumimoji="0" lang="zh-CN" altLang="en-US" sz="1800" b="0" i="0" u="none" strike="noStrike" cap="none" normalizeH="0" baseline="0">
              <a:ln>
                <a:noFill/>
              </a:ln>
              <a:solidFill>
                <a:schemeClr val="tx1"/>
              </a:solidFill>
              <a:effectLst/>
              <a:latin typeface="Times New Roman" charset="0"/>
              <a:ea typeface="黑体" charset="0"/>
              <a:cs typeface="黑体" charset="0"/>
            </a:endParaRPr>
          </a:p>
        </p:txBody>
      </p:sp>
      <p:sp>
        <p:nvSpPr>
          <p:cNvPr id="21" name="矩形 20"/>
          <p:cNvSpPr/>
          <p:nvPr/>
        </p:nvSpPr>
        <p:spPr>
          <a:xfrm>
            <a:off x="3105595" y="3121387"/>
            <a:ext cx="1877092" cy="338554"/>
          </a:xfrm>
          <a:prstGeom prst="rect">
            <a:avLst/>
          </a:prstGeom>
          <a:solidFill>
            <a:srgbClr val="92D050"/>
          </a:solidFill>
        </p:spPr>
        <p:txBody>
          <a:bodyPr wrap="square">
            <a:spAutoFit/>
          </a:bodyPr>
          <a:lstStyle/>
          <a:p>
            <a:pPr algn="ctr" fontAlgn="base">
              <a:spcBef>
                <a:spcPct val="20000"/>
              </a:spcBef>
              <a:spcAft>
                <a:spcPct val="0"/>
              </a:spcAft>
              <a:buClr>
                <a:schemeClr val="accent2"/>
              </a:buClr>
            </a:pPr>
            <a:r>
              <a:rPr lang="en-US" altLang="zh-CN" sz="1600" dirty="0">
                <a:latin typeface="Segoe UI Semibold" panose="020B0702040204020203" pitchFamily="34" charset="0"/>
                <a:ea typeface="微软雅黑" panose="020B0503020204020204" pitchFamily="34" charset="-122"/>
                <a:cs typeface="Segoe UI Semibold" panose="020B0702040204020203" pitchFamily="34" charset="0"/>
              </a:rPr>
              <a:t>Feature Extraction</a:t>
            </a:r>
            <a:endParaRPr lang="zh-CN" altLang="en-US" sz="1600" dirty="0">
              <a:latin typeface="Segoe UI Semibold" panose="020B0702040204020203" pitchFamily="34" charset="0"/>
              <a:ea typeface="微软雅黑" panose="020B0503020204020204" pitchFamily="34" charset="-122"/>
              <a:cs typeface="Segoe UI Semibold" panose="020B0702040204020203" pitchFamily="34" charset="0"/>
            </a:endParaRPr>
          </a:p>
        </p:txBody>
      </p:sp>
      <p:sp>
        <p:nvSpPr>
          <p:cNvPr id="22" name="矩形 21"/>
          <p:cNvSpPr/>
          <p:nvPr/>
        </p:nvSpPr>
        <p:spPr bwMode="auto">
          <a:xfrm>
            <a:off x="6226961" y="1882378"/>
            <a:ext cx="1354103" cy="1207293"/>
          </a:xfrm>
          <a:prstGeom prst="rect">
            <a:avLst/>
          </a:prstGeom>
          <a:noFill/>
          <a:ln>
            <a:solidFill>
              <a:schemeClr val="accent6"/>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pPr>
            <a:endParaRPr kumimoji="0" lang="zh-CN" altLang="en-US" sz="1800" b="0" i="0" u="none" strike="noStrike" cap="none" normalizeH="0" baseline="0">
              <a:ln>
                <a:noFill/>
              </a:ln>
              <a:solidFill>
                <a:schemeClr val="tx1"/>
              </a:solidFill>
              <a:effectLst/>
              <a:latin typeface="Times New Roman" charset="0"/>
              <a:ea typeface="黑体" charset="0"/>
              <a:cs typeface="黑体" charset="0"/>
            </a:endParaRPr>
          </a:p>
        </p:txBody>
      </p:sp>
      <p:sp>
        <p:nvSpPr>
          <p:cNvPr id="23" name="矩形 22"/>
          <p:cNvSpPr/>
          <p:nvPr/>
        </p:nvSpPr>
        <p:spPr>
          <a:xfrm>
            <a:off x="6217580" y="3131277"/>
            <a:ext cx="1404000" cy="338554"/>
          </a:xfrm>
          <a:prstGeom prst="rect">
            <a:avLst/>
          </a:prstGeom>
          <a:solidFill>
            <a:schemeClr val="accent6"/>
          </a:solidFill>
        </p:spPr>
        <p:txBody>
          <a:bodyPr wrap="square">
            <a:spAutoFit/>
          </a:bodyPr>
          <a:lstStyle/>
          <a:p>
            <a:pPr algn="ctr" fontAlgn="base">
              <a:spcBef>
                <a:spcPct val="20000"/>
              </a:spcBef>
              <a:spcAft>
                <a:spcPct val="0"/>
              </a:spcAft>
              <a:buClr>
                <a:schemeClr val="accent2"/>
              </a:buClr>
            </a:pPr>
            <a:r>
              <a:rPr lang="en-US" altLang="zh-CN" sz="1600" dirty="0">
                <a:latin typeface="Segoe UI Semibold" panose="020B0702040204020203" pitchFamily="34" charset="0"/>
                <a:ea typeface="微软雅黑" panose="020B0503020204020204" pitchFamily="34" charset="-122"/>
                <a:cs typeface="Segoe UI Semibold" panose="020B0702040204020203" pitchFamily="34" charset="0"/>
              </a:rPr>
              <a:t>Classification</a:t>
            </a:r>
            <a:endParaRPr lang="zh-CN" altLang="en-US" sz="1600" dirty="0">
              <a:latin typeface="Segoe UI Semibold" panose="020B0702040204020203" pitchFamily="34" charset="0"/>
              <a:ea typeface="微软雅黑" panose="020B0503020204020204" pitchFamily="34" charset="-122"/>
              <a:cs typeface="Segoe UI Semibold" panose="020B0702040204020203" pitchFamily="34" charset="0"/>
            </a:endParaRPr>
          </a:p>
        </p:txBody>
      </p:sp>
      <p:sp>
        <p:nvSpPr>
          <p:cNvPr id="24" name="文本框 23"/>
          <p:cNvSpPr txBox="1"/>
          <p:nvPr/>
        </p:nvSpPr>
        <p:spPr>
          <a:xfrm>
            <a:off x="1965315" y="4051081"/>
            <a:ext cx="3924363"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b="1" dirty="0"/>
              <a:t>Option 1</a:t>
            </a:r>
            <a:r>
              <a:rPr lang="en-US" altLang="zh-CN" dirty="0"/>
              <a:t>: </a:t>
            </a:r>
          </a:p>
          <a:p>
            <a:pPr marL="285750" indent="-285750">
              <a:buFont typeface="Arial" panose="020B0604020202020204" pitchFamily="34" charset="0"/>
              <a:buChar char="•"/>
            </a:pPr>
            <a:r>
              <a:rPr lang="zh-CN" altLang="en-US" dirty="0"/>
              <a:t>利用图像分类任务进行预训练</a:t>
            </a:r>
            <a:endParaRPr lang="en-US" altLang="zh-CN" dirty="0"/>
          </a:p>
          <a:p>
            <a:pPr marL="285750" indent="-285750">
              <a:buFont typeface="Arial" panose="020B0604020202020204" pitchFamily="34" charset="0"/>
              <a:buChar char="•"/>
            </a:pPr>
            <a:r>
              <a:rPr lang="zh-CN" altLang="en-US" dirty="0"/>
              <a:t>基于上述网络提取特征，用于检索</a:t>
            </a:r>
          </a:p>
        </p:txBody>
      </p:sp>
      <p:sp>
        <p:nvSpPr>
          <p:cNvPr id="25" name="下箭头 24"/>
          <p:cNvSpPr/>
          <p:nvPr/>
        </p:nvSpPr>
        <p:spPr bwMode="auto">
          <a:xfrm>
            <a:off x="3892718" y="3564903"/>
            <a:ext cx="503340" cy="381215"/>
          </a:xfrm>
          <a:prstGeom prst="downArrow">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pPr>
            <a:endParaRPr kumimoji="0" lang="zh-CN" altLang="en-US" sz="1800" b="0" i="0" u="none" strike="noStrike" cap="none" normalizeH="0" baseline="0">
              <a:ln>
                <a:noFill/>
              </a:ln>
              <a:solidFill>
                <a:schemeClr val="tx1"/>
              </a:solidFill>
              <a:effectLst/>
              <a:latin typeface="Times New Roman" charset="0"/>
              <a:ea typeface="黑体" charset="0"/>
              <a:cs typeface="黑体" charset="0"/>
            </a:endParaRPr>
          </a:p>
        </p:txBody>
      </p:sp>
      <p:sp>
        <p:nvSpPr>
          <p:cNvPr id="26" name="文本框 25"/>
          <p:cNvSpPr txBox="1"/>
          <p:nvPr/>
        </p:nvSpPr>
        <p:spPr>
          <a:xfrm>
            <a:off x="5343787" y="5163125"/>
            <a:ext cx="3496207"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b="1" dirty="0"/>
              <a:t>Option 2</a:t>
            </a:r>
            <a:r>
              <a:rPr lang="en-US" altLang="zh-CN" dirty="0"/>
              <a:t>: </a:t>
            </a:r>
          </a:p>
          <a:p>
            <a:pPr marL="285750" indent="-285750">
              <a:buFont typeface="Arial" panose="020B0604020202020204" pitchFamily="34" charset="0"/>
              <a:buChar char="•"/>
            </a:pPr>
            <a:r>
              <a:rPr lang="zh-CN" altLang="en-US" dirty="0"/>
              <a:t>面向检索任务，设计监督信息</a:t>
            </a:r>
            <a:endParaRPr lang="en-US" altLang="zh-CN" dirty="0"/>
          </a:p>
          <a:p>
            <a:pPr marL="285750" indent="-285750">
              <a:buFont typeface="Arial" panose="020B0604020202020204" pitchFamily="34" charset="0"/>
              <a:buChar char="•"/>
            </a:pPr>
            <a:r>
              <a:rPr lang="en-US" altLang="zh-CN" dirty="0"/>
              <a:t>fine-tune</a:t>
            </a:r>
            <a:r>
              <a:rPr lang="zh-CN" altLang="en-US" dirty="0"/>
              <a:t>预训练好的</a:t>
            </a:r>
            <a:r>
              <a:rPr lang="en-US" altLang="zh-CN" dirty="0"/>
              <a:t>CNN</a:t>
            </a:r>
            <a:r>
              <a:rPr lang="zh-CN" altLang="en-US" dirty="0"/>
              <a:t>模型</a:t>
            </a:r>
          </a:p>
        </p:txBody>
      </p:sp>
      <p:sp>
        <p:nvSpPr>
          <p:cNvPr id="27" name="下箭头 26"/>
          <p:cNvSpPr/>
          <p:nvPr/>
        </p:nvSpPr>
        <p:spPr bwMode="auto">
          <a:xfrm flipV="1">
            <a:off x="8064398" y="2967631"/>
            <a:ext cx="503340" cy="2090929"/>
          </a:xfrm>
          <a:prstGeom prst="downArrow">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pPr>
            <a:endParaRPr kumimoji="0" lang="zh-CN" altLang="en-US" sz="1800" b="0" i="0" u="none" strike="noStrike" cap="none" normalizeH="0" baseline="0">
              <a:ln>
                <a:noFill/>
              </a:ln>
              <a:solidFill>
                <a:schemeClr val="tx1"/>
              </a:solidFill>
              <a:effectLst/>
              <a:latin typeface="Times New Roman" charset="0"/>
              <a:ea typeface="黑体" charset="0"/>
              <a:cs typeface="黑体" charset="0"/>
            </a:endParaRPr>
          </a:p>
        </p:txBody>
      </p:sp>
    </p:spTree>
    <p:extLst>
      <p:ext uri="{BB962C8B-B14F-4D97-AF65-F5344CB8AC3E}">
        <p14:creationId xmlns:p14="http://schemas.microsoft.com/office/powerpoint/2010/main" val="2380427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1DDA7F5-AD04-4821-A175-8A51CF5BB8E5}"/>
              </a:ext>
            </a:extLst>
          </p:cNvPr>
          <p:cNvPicPr>
            <a:picLocks noChangeAspect="1"/>
          </p:cNvPicPr>
          <p:nvPr/>
        </p:nvPicPr>
        <p:blipFill>
          <a:blip r:embed="rId2"/>
          <a:stretch>
            <a:fillRect/>
          </a:stretch>
        </p:blipFill>
        <p:spPr>
          <a:xfrm>
            <a:off x="845299" y="597454"/>
            <a:ext cx="7209524" cy="3552381"/>
          </a:xfrm>
          <a:prstGeom prst="rect">
            <a:avLst/>
          </a:prstGeom>
        </p:spPr>
      </p:pic>
      <p:sp>
        <p:nvSpPr>
          <p:cNvPr id="2" name="矩形 1"/>
          <p:cNvSpPr/>
          <p:nvPr/>
        </p:nvSpPr>
        <p:spPr>
          <a:xfrm>
            <a:off x="1137421" y="4534420"/>
            <a:ext cx="7359805" cy="646331"/>
          </a:xfrm>
          <a:prstGeom prst="rect">
            <a:avLst/>
          </a:prstGeom>
        </p:spPr>
        <p:txBody>
          <a:bodyPr wrap="square">
            <a:spAutoFit/>
          </a:bodyPr>
          <a:lstStyle/>
          <a:p>
            <a:r>
              <a:rPr lang="en-US" altLang="zh-CN" dirty="0">
                <a:hlinkClick r:id="rId3"/>
              </a:rPr>
              <a:t>https://www.mathworks.com/help/deeplearning/ug/deep-learning-in-matlab.html</a:t>
            </a:r>
            <a:endParaRPr lang="zh-CN" altLang="en-US" dirty="0"/>
          </a:p>
        </p:txBody>
      </p:sp>
      <p:sp>
        <p:nvSpPr>
          <p:cNvPr id="4" name="矩形 3"/>
          <p:cNvSpPr/>
          <p:nvPr/>
        </p:nvSpPr>
        <p:spPr>
          <a:xfrm>
            <a:off x="1137421" y="5380670"/>
            <a:ext cx="7181387" cy="369332"/>
          </a:xfrm>
          <a:prstGeom prst="rect">
            <a:avLst/>
          </a:prstGeom>
        </p:spPr>
        <p:txBody>
          <a:bodyPr wrap="square">
            <a:spAutoFit/>
          </a:bodyPr>
          <a:lstStyle/>
          <a:p>
            <a:r>
              <a:rPr lang="en-US" altLang="zh-CN" dirty="0">
                <a:hlinkClick r:id="rId4"/>
              </a:rPr>
              <a:t>https://www.mathworks.com/help/deeplearning/ref/vgg16.html</a:t>
            </a:r>
            <a:endParaRPr lang="zh-CN" altLang="en-US" dirty="0"/>
          </a:p>
        </p:txBody>
      </p:sp>
      <p:sp>
        <p:nvSpPr>
          <p:cNvPr id="5" name="矩形 4"/>
          <p:cNvSpPr/>
          <p:nvPr/>
        </p:nvSpPr>
        <p:spPr>
          <a:xfrm>
            <a:off x="1137420" y="5949921"/>
            <a:ext cx="7181387" cy="646331"/>
          </a:xfrm>
          <a:prstGeom prst="rect">
            <a:avLst/>
          </a:prstGeom>
        </p:spPr>
        <p:txBody>
          <a:bodyPr wrap="square">
            <a:spAutoFit/>
          </a:bodyPr>
          <a:lstStyle/>
          <a:p>
            <a:r>
              <a:rPr lang="en-US" altLang="zh-CN" dirty="0">
                <a:hlinkClick r:id="rId5"/>
              </a:rPr>
              <a:t>https://www.mathworks.com/help/deeplearning/ug/extract-image-features-using-pretrained-network.html</a:t>
            </a:r>
            <a:endParaRPr lang="zh-CN" altLang="en-US" dirty="0"/>
          </a:p>
        </p:txBody>
      </p:sp>
    </p:spTree>
    <p:extLst>
      <p:ext uri="{BB962C8B-B14F-4D97-AF65-F5344CB8AC3E}">
        <p14:creationId xmlns:p14="http://schemas.microsoft.com/office/powerpoint/2010/main" val="3841488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1A9067-F3F0-4B92-918A-2A4E87EF700D}"/>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Dataset</a:t>
            </a:r>
            <a:endParaRPr lang="zh-CN" altLang="en-US"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A6F8F29B-75AA-4463-8F83-5A54DAD12600}"/>
              </a:ext>
            </a:extLst>
          </p:cNvPr>
          <p:cNvPicPr>
            <a:picLocks noChangeAspect="1"/>
          </p:cNvPicPr>
          <p:nvPr/>
        </p:nvPicPr>
        <p:blipFill>
          <a:blip r:embed="rId2"/>
          <a:stretch>
            <a:fillRect/>
          </a:stretch>
        </p:blipFill>
        <p:spPr>
          <a:xfrm>
            <a:off x="1160109" y="1648722"/>
            <a:ext cx="7230530" cy="2102647"/>
          </a:xfrm>
          <a:prstGeom prst="rect">
            <a:avLst/>
          </a:prstGeom>
        </p:spPr>
      </p:pic>
      <p:sp>
        <p:nvSpPr>
          <p:cNvPr id="4" name="矩形 3">
            <a:extLst>
              <a:ext uri="{FF2B5EF4-FFF2-40B4-BE49-F238E27FC236}">
                <a16:creationId xmlns:a16="http://schemas.microsoft.com/office/drawing/2014/main" id="{48C5F7B1-756D-4803-A160-574679212BE5}"/>
              </a:ext>
            </a:extLst>
          </p:cNvPr>
          <p:cNvSpPr/>
          <p:nvPr/>
        </p:nvSpPr>
        <p:spPr>
          <a:xfrm>
            <a:off x="1069055" y="4097774"/>
            <a:ext cx="7412637" cy="2345001"/>
          </a:xfrm>
          <a:prstGeom prst="rect">
            <a:avLst/>
          </a:prstGeom>
        </p:spPr>
        <p:txBody>
          <a:bodyPr wrap="square">
            <a:spAutoFit/>
          </a:bodyPr>
          <a:lstStyle/>
          <a:p>
            <a:pPr>
              <a:lnSpc>
                <a:spcPct val="150000"/>
              </a:lnSpc>
            </a:pPr>
            <a:r>
              <a:rPr lang="en-US" altLang="zh-CN" sz="2000" dirty="0">
                <a:solidFill>
                  <a:srgbClr val="000000"/>
                </a:solidFill>
                <a:latin typeface="Arial" panose="020B0604020202020204" pitchFamily="34" charset="0"/>
                <a:cs typeface="Arial" panose="020B0604020202020204" pitchFamily="34" charset="0"/>
              </a:rPr>
              <a:t>Holidays:   http://lear.inrialpes.fr/people/jegou/data.php</a:t>
            </a:r>
          </a:p>
          <a:p>
            <a:pPr>
              <a:lnSpc>
                <a:spcPct val="150000"/>
              </a:lnSpc>
            </a:pPr>
            <a:r>
              <a:rPr lang="en-US" altLang="zh-CN" sz="2000" dirty="0" err="1">
                <a:solidFill>
                  <a:srgbClr val="000000"/>
                </a:solidFill>
                <a:latin typeface="Arial" panose="020B0604020202020204" pitchFamily="34" charset="0"/>
                <a:cs typeface="Arial" panose="020B0604020202020204" pitchFamily="34" charset="0"/>
              </a:rPr>
              <a:t>Ukbench</a:t>
            </a:r>
            <a:r>
              <a:rPr lang="en-US" altLang="zh-CN" sz="2000" dirty="0">
                <a:solidFill>
                  <a:srgbClr val="000000"/>
                </a:solidFill>
                <a:latin typeface="Arial" panose="020B0604020202020204" pitchFamily="34" charset="0"/>
                <a:cs typeface="Arial" panose="020B0604020202020204" pitchFamily="34" charset="0"/>
              </a:rPr>
              <a:t>:  http://www.vis.uky.edu/∼</a:t>
            </a:r>
            <a:r>
              <a:rPr lang="en-US" altLang="zh-CN" sz="2000" dirty="0" err="1">
                <a:solidFill>
                  <a:srgbClr val="000000"/>
                </a:solidFill>
                <a:latin typeface="Arial" panose="020B0604020202020204" pitchFamily="34" charset="0"/>
                <a:cs typeface="Arial" panose="020B0604020202020204" pitchFamily="34" charset="0"/>
              </a:rPr>
              <a:t>stewe</a:t>
            </a:r>
            <a:r>
              <a:rPr lang="en-US" altLang="zh-CN" sz="2000" dirty="0">
                <a:solidFill>
                  <a:srgbClr val="000000"/>
                </a:solidFill>
                <a:latin typeface="Arial" panose="020B0604020202020204" pitchFamily="34" charset="0"/>
                <a:cs typeface="Arial" panose="020B0604020202020204" pitchFamily="34" charset="0"/>
              </a:rPr>
              <a:t>/</a:t>
            </a:r>
            <a:r>
              <a:rPr lang="en-US" altLang="zh-CN" sz="2000" dirty="0" err="1">
                <a:solidFill>
                  <a:srgbClr val="000000"/>
                </a:solidFill>
                <a:latin typeface="Arial" panose="020B0604020202020204" pitchFamily="34" charset="0"/>
                <a:cs typeface="Arial" panose="020B0604020202020204" pitchFamily="34" charset="0"/>
              </a:rPr>
              <a:t>ukbench</a:t>
            </a:r>
            <a:r>
              <a:rPr lang="en-US" altLang="zh-CN" sz="2000" dirty="0">
                <a:solidFill>
                  <a:srgbClr val="000000"/>
                </a:solidFill>
                <a:latin typeface="Arial" panose="020B0604020202020204" pitchFamily="34" charset="0"/>
                <a:cs typeface="Arial" panose="020B0604020202020204" pitchFamily="34" charset="0"/>
              </a:rPr>
              <a:t>/</a:t>
            </a:r>
            <a:br>
              <a:rPr lang="en-US" altLang="zh-CN" sz="2000" dirty="0">
                <a:solidFill>
                  <a:srgbClr val="000000"/>
                </a:solidFill>
                <a:latin typeface="Arial" panose="020B0604020202020204" pitchFamily="34" charset="0"/>
                <a:cs typeface="Arial" panose="020B0604020202020204" pitchFamily="34" charset="0"/>
              </a:rPr>
            </a:br>
            <a:r>
              <a:rPr lang="en-US" altLang="zh-CN" sz="2000" dirty="0">
                <a:solidFill>
                  <a:srgbClr val="000000"/>
                </a:solidFill>
                <a:latin typeface="Arial" panose="020B0604020202020204" pitchFamily="34" charset="0"/>
                <a:cs typeface="Arial" panose="020B0604020202020204" pitchFamily="34" charset="0"/>
              </a:rPr>
              <a:t>Paris6k:     http://www.robots.ox.ac.uk/∼</a:t>
            </a:r>
            <a:r>
              <a:rPr lang="en-US" altLang="zh-CN" sz="2000" dirty="0" err="1">
                <a:solidFill>
                  <a:srgbClr val="000000"/>
                </a:solidFill>
                <a:latin typeface="Arial" panose="020B0604020202020204" pitchFamily="34" charset="0"/>
                <a:cs typeface="Arial" panose="020B0604020202020204" pitchFamily="34" charset="0"/>
              </a:rPr>
              <a:t>vgg</a:t>
            </a:r>
            <a:r>
              <a:rPr lang="en-US" altLang="zh-CN" sz="2000" dirty="0">
                <a:solidFill>
                  <a:srgbClr val="000000"/>
                </a:solidFill>
                <a:latin typeface="Arial" panose="020B0604020202020204" pitchFamily="34" charset="0"/>
                <a:cs typeface="Arial" panose="020B0604020202020204" pitchFamily="34" charset="0"/>
              </a:rPr>
              <a:t>/data/</a:t>
            </a:r>
            <a:r>
              <a:rPr lang="en-US" altLang="zh-CN" sz="2000" dirty="0" err="1">
                <a:solidFill>
                  <a:srgbClr val="000000"/>
                </a:solidFill>
                <a:latin typeface="Arial" panose="020B0604020202020204" pitchFamily="34" charset="0"/>
                <a:cs typeface="Arial" panose="020B0604020202020204" pitchFamily="34" charset="0"/>
              </a:rPr>
              <a:t>parisbuildings</a:t>
            </a:r>
            <a:r>
              <a:rPr lang="en-US" altLang="zh-CN" sz="2000" dirty="0">
                <a:solidFill>
                  <a:srgbClr val="000000"/>
                </a:solidFill>
                <a:latin typeface="Arial" panose="020B0604020202020204" pitchFamily="34" charset="0"/>
                <a:cs typeface="Arial" panose="020B0604020202020204" pitchFamily="34" charset="0"/>
              </a:rPr>
              <a:t>/</a:t>
            </a:r>
            <a:br>
              <a:rPr lang="en-US" altLang="zh-CN" sz="2000" dirty="0">
                <a:solidFill>
                  <a:srgbClr val="000000"/>
                </a:solidFill>
                <a:latin typeface="Arial" panose="020B0604020202020204" pitchFamily="34" charset="0"/>
                <a:cs typeface="Arial" panose="020B0604020202020204" pitchFamily="34" charset="0"/>
              </a:rPr>
            </a:br>
            <a:r>
              <a:rPr lang="en-US" altLang="zh-CN" sz="2000" dirty="0">
                <a:solidFill>
                  <a:srgbClr val="000000"/>
                </a:solidFill>
                <a:latin typeface="Arial" panose="020B0604020202020204" pitchFamily="34" charset="0"/>
                <a:cs typeface="Arial" panose="020B0604020202020204" pitchFamily="34" charset="0"/>
              </a:rPr>
              <a:t>Oxford5k:   http://www.robots.ox.ac.uk/∼</a:t>
            </a:r>
            <a:r>
              <a:rPr lang="en-US" altLang="zh-CN" sz="2000" dirty="0" err="1">
                <a:solidFill>
                  <a:srgbClr val="000000"/>
                </a:solidFill>
                <a:latin typeface="Arial" panose="020B0604020202020204" pitchFamily="34" charset="0"/>
                <a:cs typeface="Arial" panose="020B0604020202020204" pitchFamily="34" charset="0"/>
              </a:rPr>
              <a:t>vgg</a:t>
            </a:r>
            <a:r>
              <a:rPr lang="en-US" altLang="zh-CN" sz="2000" dirty="0">
                <a:solidFill>
                  <a:srgbClr val="000000"/>
                </a:solidFill>
                <a:latin typeface="Arial" panose="020B0604020202020204" pitchFamily="34" charset="0"/>
                <a:cs typeface="Arial" panose="020B0604020202020204" pitchFamily="34" charset="0"/>
              </a:rPr>
              <a:t>/data/</a:t>
            </a:r>
            <a:r>
              <a:rPr lang="en-US" altLang="zh-CN" sz="2000" dirty="0" err="1">
                <a:solidFill>
                  <a:srgbClr val="000000"/>
                </a:solidFill>
                <a:latin typeface="Arial" panose="020B0604020202020204" pitchFamily="34" charset="0"/>
                <a:cs typeface="Arial" panose="020B0604020202020204" pitchFamily="34" charset="0"/>
              </a:rPr>
              <a:t>oxbuildings</a:t>
            </a:r>
            <a:r>
              <a:rPr lang="en-US" altLang="zh-CN" sz="2000" dirty="0">
                <a:solidFill>
                  <a:srgbClr val="000000"/>
                </a:solidFill>
                <a:latin typeface="Arial" panose="020B0604020202020204" pitchFamily="34" charset="0"/>
                <a:cs typeface="Arial" panose="020B0604020202020204" pitchFamily="34" charset="0"/>
              </a:rPr>
              <a:t>/</a:t>
            </a:r>
            <a:br>
              <a:rPr lang="en-US" altLang="zh-CN" sz="2000" dirty="0">
                <a:solidFill>
                  <a:srgbClr val="000000"/>
                </a:solidFill>
                <a:latin typeface="Arial" panose="020B0604020202020204" pitchFamily="34" charset="0"/>
                <a:cs typeface="Arial" panose="020B0604020202020204" pitchFamily="34" charset="0"/>
              </a:rPr>
            </a:br>
            <a:r>
              <a:rPr lang="en-US" altLang="zh-CN" sz="2000" dirty="0">
                <a:solidFill>
                  <a:srgbClr val="000000"/>
                </a:solidFill>
                <a:latin typeface="Arial" panose="020B0604020202020204" pitchFamily="34" charset="0"/>
                <a:cs typeface="Arial" panose="020B0604020202020204" pitchFamily="34" charset="0"/>
              </a:rPr>
              <a:t>Flickr100k: http://www.flickr.com/</a:t>
            </a:r>
            <a:r>
              <a:rPr lang="en-US" altLang="zh-CN" sz="2000" dirty="0">
                <a:latin typeface="Arial" panose="020B0604020202020204" pitchFamily="34" charset="0"/>
                <a:cs typeface="Arial" panose="020B0604020202020204" pitchFamily="34" charset="0"/>
              </a:rPr>
              <a:t> </a:t>
            </a:r>
            <a:endParaRPr lang="zh-CN" altLang="en-US" dirty="0"/>
          </a:p>
        </p:txBody>
      </p:sp>
    </p:spTree>
    <p:extLst>
      <p:ext uri="{BB962C8B-B14F-4D97-AF65-F5344CB8AC3E}">
        <p14:creationId xmlns:p14="http://schemas.microsoft.com/office/powerpoint/2010/main" val="1569112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71BDD-57E3-4220-B139-65BCA15761B5}"/>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Dataset</a:t>
            </a:r>
            <a:endParaRPr lang="zh-CN" altLang="en-US" dirty="0"/>
          </a:p>
        </p:txBody>
      </p:sp>
      <p:sp>
        <p:nvSpPr>
          <p:cNvPr id="3" name="矩形 2">
            <a:extLst>
              <a:ext uri="{FF2B5EF4-FFF2-40B4-BE49-F238E27FC236}">
                <a16:creationId xmlns:a16="http://schemas.microsoft.com/office/drawing/2014/main" id="{868B14CA-AC5D-4F5F-A62A-B49D57A68F8B}"/>
              </a:ext>
            </a:extLst>
          </p:cNvPr>
          <p:cNvSpPr/>
          <p:nvPr/>
        </p:nvSpPr>
        <p:spPr>
          <a:xfrm>
            <a:off x="574675" y="1431559"/>
            <a:ext cx="8329482" cy="5355312"/>
          </a:xfrm>
          <a:prstGeom prst="rect">
            <a:avLst/>
          </a:prstGeom>
        </p:spPr>
        <p:txBody>
          <a:bodyPr wrap="square">
            <a:spAutoFit/>
          </a:bodyPr>
          <a:lstStyle/>
          <a:p>
            <a:pPr>
              <a:spcBef>
                <a:spcPts val="600"/>
              </a:spcBef>
            </a:pPr>
            <a:r>
              <a:rPr lang="en-US" altLang="zh-CN" b="1" dirty="0" err="1">
                <a:solidFill>
                  <a:srgbClr val="000000"/>
                </a:solidFill>
                <a:latin typeface="Arial" panose="020B0604020202020204" pitchFamily="34" charset="0"/>
                <a:cs typeface="Arial" panose="020B0604020202020204" pitchFamily="34" charset="0"/>
              </a:rPr>
              <a:t>UKBench</a:t>
            </a:r>
            <a:r>
              <a:rPr lang="en-US" altLang="zh-CN" b="1" dirty="0">
                <a:solidFill>
                  <a:srgbClr val="000000"/>
                </a:solidFill>
                <a:latin typeface="Arial" panose="020B0604020202020204" pitchFamily="34" charset="0"/>
                <a:cs typeface="Arial" panose="020B0604020202020204" pitchFamily="34" charset="0"/>
              </a:rPr>
              <a:t> dataset </a:t>
            </a:r>
            <a:r>
              <a:rPr lang="en-US" altLang="zh-CN" dirty="0">
                <a:solidFill>
                  <a:srgbClr val="000000"/>
                </a:solidFill>
                <a:latin typeface="Arial" panose="020B0604020202020204" pitchFamily="34" charset="0"/>
                <a:cs typeface="Arial" panose="020B0604020202020204" pitchFamily="34" charset="0"/>
              </a:rPr>
              <a:t>It contains 10,200 images from 2,550 categories</a:t>
            </a:r>
            <a:r>
              <a:rPr lang="en-US" altLang="zh-CN" sz="800" dirty="0">
                <a:solidFill>
                  <a:srgbClr val="000000"/>
                </a:solidFill>
                <a:latin typeface="Arial" panose="020B0604020202020204" pitchFamily="34" charset="0"/>
                <a:cs typeface="Arial" panose="020B0604020202020204" pitchFamily="34" charset="0"/>
              </a:rPr>
              <a:t>9</a:t>
            </a:r>
            <a:r>
              <a:rPr lang="en-US" altLang="zh-CN" dirty="0">
                <a:solidFill>
                  <a:srgbClr val="000000"/>
                </a:solidFill>
                <a:latin typeface="Arial" panose="020B0604020202020204" pitchFamily="34" charset="0"/>
                <a:cs typeface="Arial" panose="020B0604020202020204" pitchFamily="34" charset="0"/>
              </a:rPr>
              <a:t>. In each category, there are four images taken on the same scene or object from different views or illumination conditions. All the 10,200 images are taken as query and their retrieval performances are averaged.</a:t>
            </a:r>
            <a:br>
              <a:rPr lang="en-US" altLang="zh-CN" dirty="0">
                <a:solidFill>
                  <a:srgbClr val="000000"/>
                </a:solidFill>
                <a:latin typeface="Arial" panose="020B0604020202020204" pitchFamily="34" charset="0"/>
                <a:cs typeface="Arial" panose="020B0604020202020204" pitchFamily="34" charset="0"/>
              </a:rPr>
            </a:br>
            <a:endParaRPr lang="en-US" altLang="zh-CN" dirty="0">
              <a:solidFill>
                <a:srgbClr val="000000"/>
              </a:solidFill>
              <a:latin typeface="Arial" panose="020B0604020202020204" pitchFamily="34" charset="0"/>
              <a:cs typeface="Arial" panose="020B0604020202020204" pitchFamily="34" charset="0"/>
            </a:endParaRPr>
          </a:p>
          <a:p>
            <a:r>
              <a:rPr lang="en-US" altLang="zh-CN" b="1" dirty="0">
                <a:solidFill>
                  <a:srgbClr val="000000"/>
                </a:solidFill>
                <a:latin typeface="Arial" panose="020B0604020202020204" pitchFamily="34" charset="0"/>
                <a:cs typeface="Arial" panose="020B0604020202020204" pitchFamily="34" charset="0"/>
              </a:rPr>
              <a:t>Holidays dataset </a:t>
            </a:r>
            <a:r>
              <a:rPr lang="en-US" altLang="zh-CN" dirty="0">
                <a:solidFill>
                  <a:srgbClr val="000000"/>
                </a:solidFill>
                <a:latin typeface="Arial" panose="020B0604020202020204" pitchFamily="34" charset="0"/>
                <a:cs typeface="Arial" panose="020B0604020202020204" pitchFamily="34" charset="0"/>
              </a:rPr>
              <a:t>There are 1,491 images from 500 groups in the Holidays dataset</a:t>
            </a:r>
            <a:r>
              <a:rPr lang="en-US" altLang="zh-CN" sz="800" dirty="0">
                <a:solidFill>
                  <a:srgbClr val="000000"/>
                </a:solidFill>
                <a:latin typeface="Arial" panose="020B0604020202020204" pitchFamily="34" charset="0"/>
                <a:cs typeface="Arial" panose="020B0604020202020204" pitchFamily="34" charset="0"/>
              </a:rPr>
              <a:t>10</a:t>
            </a:r>
            <a:r>
              <a:rPr lang="en-US" altLang="zh-CN" dirty="0">
                <a:solidFill>
                  <a:srgbClr val="000000"/>
                </a:solidFill>
                <a:latin typeface="Arial" panose="020B0604020202020204" pitchFamily="34" charset="0"/>
                <a:cs typeface="Arial" panose="020B0604020202020204" pitchFamily="34" charset="0"/>
              </a:rPr>
              <a:t>. Images in each group are taken on a scene or an object with various viewpoints. The first image in each group is selected as query for evaluation.</a:t>
            </a:r>
            <a:br>
              <a:rPr lang="en-US" altLang="zh-CN" dirty="0">
                <a:solidFill>
                  <a:srgbClr val="000000"/>
                </a:solidFill>
                <a:latin typeface="Arial" panose="020B0604020202020204" pitchFamily="34" charset="0"/>
                <a:cs typeface="Arial" panose="020B0604020202020204" pitchFamily="34" charset="0"/>
              </a:rPr>
            </a:br>
            <a:endParaRPr lang="en-US" altLang="zh-CN" dirty="0">
              <a:solidFill>
                <a:srgbClr val="000000"/>
              </a:solidFill>
              <a:latin typeface="Arial" panose="020B0604020202020204" pitchFamily="34" charset="0"/>
              <a:cs typeface="Arial" panose="020B0604020202020204" pitchFamily="34" charset="0"/>
            </a:endParaRPr>
          </a:p>
          <a:p>
            <a:r>
              <a:rPr lang="en-US" altLang="zh-CN" b="1" dirty="0">
                <a:latin typeface="Arial" panose="020B0604020202020204" pitchFamily="34" charset="0"/>
                <a:cs typeface="Arial" panose="020B0604020202020204" pitchFamily="34" charset="0"/>
              </a:rPr>
              <a:t>Oxford Building dataset (Oxford-5K</a:t>
            </a:r>
            <a:r>
              <a:rPr lang="en-US" altLang="zh-CN" b="1" dirty="0">
                <a:solidFill>
                  <a:srgbClr val="000000"/>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The Oxford Buildings Dataset</a:t>
            </a:r>
            <a:r>
              <a:rPr lang="en-US" altLang="zh-CN" sz="800" dirty="0">
                <a:solidFill>
                  <a:srgbClr val="000000"/>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consists of 5062 images collected from Flickr by searching for particular Oxford landmarks. The collection has been manually annotated to generate a comprehensive ground truth for 11 different landmarks, each represented by 5 possible queries. This gives a set of 55 queries over which an object retrieval system can be evaluated. Some junk images are mixed in it as distractor.</a:t>
            </a:r>
            <a:r>
              <a:rPr lang="en-US" altLang="zh-CN" dirty="0">
                <a:latin typeface="Arial" panose="020B0604020202020204" pitchFamily="34" charset="0"/>
                <a:cs typeface="Arial" panose="020B0604020202020204" pitchFamily="34" charset="0"/>
              </a:rPr>
              <a:t> </a:t>
            </a:r>
          </a:p>
          <a:p>
            <a:endParaRPr lang="en-US" altLang="zh-CN" b="1" dirty="0">
              <a:latin typeface="Arial" panose="020B0604020202020204" pitchFamily="34" charset="0"/>
              <a:cs typeface="Arial" panose="020B0604020202020204" pitchFamily="34" charset="0"/>
            </a:endParaRPr>
          </a:p>
          <a:p>
            <a:r>
              <a:rPr lang="en-US" altLang="zh-CN" b="1" dirty="0">
                <a:latin typeface="Arial" panose="020B0604020202020204" pitchFamily="34" charset="0"/>
                <a:cs typeface="Arial" panose="020B0604020202020204" pitchFamily="34" charset="0"/>
              </a:rPr>
              <a:t>Paris dataset </a:t>
            </a:r>
            <a:r>
              <a:rPr lang="en-US" altLang="zh-CN" dirty="0">
                <a:latin typeface="Arial" panose="020B0604020202020204" pitchFamily="34" charset="0"/>
                <a:cs typeface="Arial" panose="020B0604020202020204" pitchFamily="34" charset="0"/>
              </a:rPr>
              <a:t>In the Paris dataset13, there are 6,412 images, which are collected from Flickr by searching for 12 text queries of particular Paris landmarks. For this dataset, 500 query images are used for evaluation</a:t>
            </a:r>
            <a:endParaRPr lang="zh-CN" altLang="en-US" dirty="0"/>
          </a:p>
        </p:txBody>
      </p:sp>
    </p:spTree>
    <p:extLst>
      <p:ext uri="{BB962C8B-B14F-4D97-AF65-F5344CB8AC3E}">
        <p14:creationId xmlns:p14="http://schemas.microsoft.com/office/powerpoint/2010/main" val="3200138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Background</a:t>
            </a:r>
            <a:endParaRPr lang="zh-CN" altLang="en-US" dirty="0"/>
          </a:p>
        </p:txBody>
      </p:sp>
      <p:sp>
        <p:nvSpPr>
          <p:cNvPr id="15" name="内容占位符 14"/>
          <p:cNvSpPr>
            <a:spLocks noGrp="1"/>
          </p:cNvSpPr>
          <p:nvPr>
            <p:ph idx="1"/>
          </p:nvPr>
        </p:nvSpPr>
        <p:spPr>
          <a:xfrm>
            <a:off x="893852" y="1252951"/>
            <a:ext cx="6967225" cy="366401"/>
          </a:xfrm>
        </p:spPr>
        <p:txBody>
          <a:bodyPr>
            <a:normAutofit lnSpcReduction="10000"/>
          </a:bodyPr>
          <a:lstStyle/>
          <a:p>
            <a:r>
              <a:rPr lang="en-US" altLang="en-US" sz="2200" dirty="0">
                <a:cs typeface="Arial Unicode MS" panose="020B0604020202020204" pitchFamily="34" charset="-122"/>
              </a:rPr>
              <a:t>Content based image retrieval</a:t>
            </a:r>
            <a:endParaRPr lang="en-US" altLang="zh-CN" sz="2200" dirty="0">
              <a:cs typeface="Arial Unicode MS" panose="020B0604020202020204" pitchFamily="34" charset="-122"/>
            </a:endParaRPr>
          </a:p>
          <a:p>
            <a:endParaRPr lang="en-US" altLang="zh-CN" dirty="0"/>
          </a:p>
        </p:txBody>
      </p:sp>
      <p:sp>
        <p:nvSpPr>
          <p:cNvPr id="35" name="内容占位符 14"/>
          <p:cNvSpPr txBox="1">
            <a:spLocks/>
          </p:cNvSpPr>
          <p:nvPr/>
        </p:nvSpPr>
        <p:spPr bwMode="auto">
          <a:xfrm>
            <a:off x="971171" y="4381266"/>
            <a:ext cx="7874878" cy="315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469900" indent="-469900" algn="l" rtl="0" fontAlgn="base">
              <a:spcBef>
                <a:spcPct val="20000"/>
              </a:spcBef>
              <a:spcAft>
                <a:spcPct val="0"/>
              </a:spcAft>
              <a:buClr>
                <a:schemeClr val="tx2"/>
              </a:buClr>
              <a:buFont typeface="Wingdings" charset="0"/>
              <a:buChar char="o"/>
              <a:defRPr kumimoji="1" sz="2400">
                <a:solidFill>
                  <a:schemeClr val="tx1"/>
                </a:solidFill>
                <a:latin typeface="Arial" panose="020B0604020202020204" pitchFamily="34" charset="0"/>
                <a:ea typeface="+mn-ea"/>
                <a:cs typeface="Arial" panose="020B0604020202020204" pitchFamily="34" charset="0"/>
              </a:defRPr>
            </a:lvl1pPr>
            <a:lvl2pPr marL="908050" indent="-436563" algn="l" rtl="0" fontAlgn="base">
              <a:spcBef>
                <a:spcPct val="20000"/>
              </a:spcBef>
              <a:spcAft>
                <a:spcPct val="0"/>
              </a:spcAft>
              <a:buClr>
                <a:schemeClr val="tx2"/>
              </a:buClr>
              <a:buFont typeface="Wingdings" charset="0"/>
              <a:buChar char="n"/>
              <a:defRPr kumimoji="1" sz="2000">
                <a:solidFill>
                  <a:schemeClr val="tx1"/>
                </a:solidFill>
                <a:latin typeface="Arial" panose="020B0604020202020204" pitchFamily="34" charset="0"/>
                <a:ea typeface="+mn-ea"/>
                <a:cs typeface="Arial" panose="020B0604020202020204" pitchFamily="34" charset="0"/>
              </a:defRPr>
            </a:lvl2pPr>
            <a:lvl3pPr marL="1304925" indent="-395288" algn="l" rtl="0" fontAlgn="base">
              <a:spcBef>
                <a:spcPct val="20000"/>
              </a:spcBef>
              <a:spcAft>
                <a:spcPct val="0"/>
              </a:spcAft>
              <a:buClr>
                <a:schemeClr val="tx2"/>
              </a:buClr>
              <a:buFont typeface="Wingdings" panose="05000000000000000000" pitchFamily="2" charset="2"/>
              <a:buChar char="ü"/>
              <a:defRPr kumimoji="1">
                <a:solidFill>
                  <a:schemeClr val="tx1"/>
                </a:solidFill>
                <a:latin typeface="Arial" panose="020B0604020202020204" pitchFamily="34" charset="0"/>
                <a:ea typeface="+mn-ea"/>
                <a:cs typeface="Arial" panose="020B0604020202020204" pitchFamily="34" charset="0"/>
              </a:defRPr>
            </a:lvl3pPr>
            <a:lvl4pPr marL="1693863" indent="-387350" algn="l" rtl="0" fontAlgn="base">
              <a:spcBef>
                <a:spcPct val="20000"/>
              </a:spcBef>
              <a:spcAft>
                <a:spcPct val="0"/>
              </a:spcAft>
              <a:buClr>
                <a:schemeClr val="tx2"/>
              </a:buClr>
              <a:buFont typeface="Wingdings" panose="05000000000000000000" pitchFamily="2" charset="2"/>
              <a:buChar char="Ø"/>
              <a:defRPr kumimoji="1" sz="1600">
                <a:solidFill>
                  <a:schemeClr val="tx1"/>
                </a:solidFill>
                <a:latin typeface="Arial" panose="020B0604020202020204" pitchFamily="34" charset="0"/>
                <a:ea typeface="+mn-ea"/>
                <a:cs typeface="Arial" panose="020B0604020202020204" pitchFamily="34" charset="0"/>
              </a:defRPr>
            </a:lvl4pPr>
            <a:lvl5pPr marL="2093913" indent="-398463" algn="l" rtl="0" fontAlgn="base">
              <a:spcBef>
                <a:spcPct val="20000"/>
              </a:spcBef>
              <a:spcAft>
                <a:spcPct val="0"/>
              </a:spcAft>
              <a:buClr>
                <a:schemeClr val="tx2"/>
              </a:buClr>
              <a:buFont typeface="Wingdings" panose="05000000000000000000" pitchFamily="2" charset="2"/>
              <a:buChar char="l"/>
              <a:defRPr kumimoji="1" sz="1600">
                <a:solidFill>
                  <a:schemeClr val="tx1"/>
                </a:solidFill>
                <a:latin typeface="Arial" panose="020B0604020202020204" pitchFamily="34" charset="0"/>
                <a:ea typeface="+mn-ea"/>
                <a:cs typeface="Arial" panose="020B0604020202020204" pitchFamily="34" charset="0"/>
              </a:defRPr>
            </a:lvl5pPr>
            <a:lvl6pPr marL="2551113" indent="-398463" algn="l" rtl="0" fontAlgn="base">
              <a:spcBef>
                <a:spcPct val="20000"/>
              </a:spcBef>
              <a:spcAft>
                <a:spcPct val="0"/>
              </a:spcAft>
              <a:buClr>
                <a:schemeClr val="accent2"/>
              </a:buClr>
              <a:buFont typeface="Wingdings" charset="0"/>
              <a:buChar char="§"/>
              <a:defRPr sz="1600">
                <a:solidFill>
                  <a:schemeClr val="tx1"/>
                </a:solidFill>
                <a:latin typeface="+mn-lt"/>
                <a:ea typeface="+mn-ea"/>
                <a:cs typeface="+mn-cs"/>
              </a:defRPr>
            </a:lvl6pPr>
            <a:lvl7pPr marL="3008313" indent="-398463" algn="l" rtl="0" fontAlgn="base">
              <a:spcBef>
                <a:spcPct val="20000"/>
              </a:spcBef>
              <a:spcAft>
                <a:spcPct val="0"/>
              </a:spcAft>
              <a:buClr>
                <a:schemeClr val="accent2"/>
              </a:buClr>
              <a:buFont typeface="Wingdings" charset="0"/>
              <a:buChar char="§"/>
              <a:defRPr sz="1600">
                <a:solidFill>
                  <a:schemeClr val="tx1"/>
                </a:solidFill>
                <a:latin typeface="+mn-lt"/>
                <a:ea typeface="+mn-ea"/>
                <a:cs typeface="+mn-cs"/>
              </a:defRPr>
            </a:lvl7pPr>
            <a:lvl8pPr marL="3465513" indent="-398463" algn="l" rtl="0" fontAlgn="base">
              <a:spcBef>
                <a:spcPct val="20000"/>
              </a:spcBef>
              <a:spcAft>
                <a:spcPct val="0"/>
              </a:spcAft>
              <a:buClr>
                <a:schemeClr val="accent2"/>
              </a:buClr>
              <a:buFont typeface="Wingdings" charset="0"/>
              <a:buChar char="§"/>
              <a:defRPr sz="1600">
                <a:solidFill>
                  <a:schemeClr val="tx1"/>
                </a:solidFill>
                <a:latin typeface="+mn-lt"/>
                <a:ea typeface="+mn-ea"/>
                <a:cs typeface="+mn-cs"/>
              </a:defRPr>
            </a:lvl8pPr>
            <a:lvl9pPr marL="3922713" indent="-398463" algn="l" rtl="0" fontAlgn="base">
              <a:spcBef>
                <a:spcPct val="20000"/>
              </a:spcBef>
              <a:spcAft>
                <a:spcPct val="0"/>
              </a:spcAft>
              <a:buClr>
                <a:schemeClr val="accent2"/>
              </a:buClr>
              <a:buFont typeface="Wingdings" charset="0"/>
              <a:buChar char="§"/>
              <a:defRPr sz="1600">
                <a:solidFill>
                  <a:schemeClr val="tx1"/>
                </a:solidFill>
                <a:latin typeface="+mn-lt"/>
                <a:ea typeface="+mn-ea"/>
                <a:cs typeface="+mn-cs"/>
              </a:defRPr>
            </a:lvl9pPr>
          </a:lstStyle>
          <a:p>
            <a:pPr marL="360000" indent="-360000">
              <a:lnSpc>
                <a:spcPct val="90000"/>
              </a:lnSpc>
              <a:spcBef>
                <a:spcPts val="1000"/>
              </a:spcBef>
              <a:buClr>
                <a:srgbClr val="94003F"/>
              </a:buClr>
              <a:buSzPct val="70000"/>
              <a:buFont typeface="Wingdings" panose="05000000000000000000" pitchFamily="2" charset="2"/>
              <a:buChar char="u"/>
            </a:pPr>
            <a:r>
              <a:rPr lang="en-US" altLang="zh-CN" sz="2200" dirty="0">
                <a:latin typeface="微软雅黑" panose="020B0503020204020204" pitchFamily="34" charset="-122"/>
                <a:ea typeface="微软雅黑" panose="020B0503020204020204" pitchFamily="34" charset="-122"/>
                <a:cs typeface="Arial Unicode MS" panose="020B0604020202020204" pitchFamily="34" charset="-122"/>
              </a:rPr>
              <a:t>Potential applications of content based image retrieval</a:t>
            </a:r>
            <a:endParaRPr lang="zh-CN" altLang="en-US" sz="22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 name="灯片编号占位符 2"/>
          <p:cNvSpPr>
            <a:spLocks noGrp="1"/>
          </p:cNvSpPr>
          <p:nvPr>
            <p:ph type="sldNum" sz="quarter" idx="12"/>
          </p:nvPr>
        </p:nvSpPr>
        <p:spPr/>
        <p:txBody>
          <a:bodyPr/>
          <a:lstStyle/>
          <a:p>
            <a:pPr>
              <a:defRPr/>
            </a:pPr>
            <a:fld id="{BE59E6E9-16BB-4D46-A8D6-97CC594B8C57}" type="slidenum">
              <a:rPr lang="en-US" altLang="zh-CN">
                <a:solidFill>
                  <a:prstClr val="black"/>
                </a:solidFill>
              </a:rPr>
              <a:pPr>
                <a:defRPr/>
              </a:pPr>
              <a:t>3</a:t>
            </a:fld>
            <a:endParaRPr lang="en-US" altLang="zh-CN" dirty="0">
              <a:solidFill>
                <a:prstClr val="black"/>
              </a:solidFill>
            </a:endParaRPr>
          </a:p>
        </p:txBody>
      </p:sp>
      <p:grpSp>
        <p:nvGrpSpPr>
          <p:cNvPr id="10" name="组合 9"/>
          <p:cNvGrpSpPr/>
          <p:nvPr/>
        </p:nvGrpSpPr>
        <p:grpSpPr>
          <a:xfrm>
            <a:off x="1773869" y="5127561"/>
            <a:ext cx="5963465" cy="1149883"/>
            <a:chOff x="935596" y="5281345"/>
            <a:chExt cx="7951286" cy="1533176"/>
          </a:xfrm>
        </p:grpSpPr>
        <p:grpSp>
          <p:nvGrpSpPr>
            <p:cNvPr id="16" name="组合 15"/>
            <p:cNvGrpSpPr/>
            <p:nvPr/>
          </p:nvGrpSpPr>
          <p:grpSpPr>
            <a:xfrm>
              <a:off x="935596" y="5287340"/>
              <a:ext cx="1685548" cy="1108508"/>
              <a:chOff x="6680860" y="3308139"/>
              <a:chExt cx="1685548" cy="1108508"/>
            </a:xfrm>
          </p:grpSpPr>
          <p:sp>
            <p:nvSpPr>
              <p:cNvPr id="17" name="圆角矩形 16"/>
              <p:cNvSpPr/>
              <p:nvPr/>
            </p:nvSpPr>
            <p:spPr bwMode="auto">
              <a:xfrm>
                <a:off x="6680860" y="3308139"/>
                <a:ext cx="1685548" cy="1108508"/>
              </a:xfrm>
              <a:prstGeom prst="roundRect">
                <a:avLst/>
              </a:prstGeom>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fontAlgn="base">
                  <a:spcBef>
                    <a:spcPct val="20000"/>
                  </a:spcBef>
                  <a:spcAft>
                    <a:spcPct val="0"/>
                  </a:spcAft>
                  <a:buClr>
                    <a:srgbClr val="C0504D"/>
                  </a:buClr>
                </a:pPr>
                <a:endParaRPr lang="en-US" altLang="zh-CN" sz="1350" dirty="0">
                  <a:solidFill>
                    <a:prstClr val="black"/>
                  </a:solidFill>
                  <a:latin typeface="Times New Roman" charset="0"/>
                  <a:ea typeface="黑体" charset="0"/>
                  <a:cs typeface="黑体" charset="0"/>
                </a:endParaRPr>
              </a:p>
              <a:p>
                <a:pPr fontAlgn="base">
                  <a:spcBef>
                    <a:spcPct val="20000"/>
                  </a:spcBef>
                  <a:spcAft>
                    <a:spcPct val="0"/>
                  </a:spcAft>
                  <a:buClr>
                    <a:srgbClr val="C0504D"/>
                  </a:buClr>
                </a:pPr>
                <a:endParaRPr lang="zh-CN" altLang="en-US" sz="1350" dirty="0">
                  <a:solidFill>
                    <a:prstClr val="black"/>
                  </a:solidFill>
                  <a:latin typeface="Times New Roman" charset="0"/>
                  <a:ea typeface="黑体" charset="0"/>
                  <a:cs typeface="黑体" charset="0"/>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8183" y="3696567"/>
                <a:ext cx="1542857" cy="658216"/>
              </a:xfrm>
              <a:prstGeom prst="rect">
                <a:avLst/>
              </a:prstGeom>
            </p:spPr>
          </p:pic>
          <p:sp>
            <p:nvSpPr>
              <p:cNvPr id="19" name="TextBox 19"/>
              <p:cNvSpPr txBox="1"/>
              <p:nvPr/>
            </p:nvSpPr>
            <p:spPr bwMode="auto">
              <a:xfrm>
                <a:off x="6787349" y="3333890"/>
                <a:ext cx="1472571" cy="369332"/>
              </a:xfrm>
              <a:prstGeom prst="rect">
                <a:avLst/>
              </a:prstGeom>
              <a:noFill/>
            </p:spPr>
            <p:txBody>
              <a:bodyPr wrap="square">
                <a:spAutoFit/>
              </a:bodyPr>
              <a:lstStyle/>
              <a:p>
                <a:pPr algn="ctr" eaLnBrk="0" hangingPunct="0">
                  <a:defRPr/>
                </a:pPr>
                <a:r>
                  <a:rPr lang="zh-CN" altLang="en-US" sz="1200" b="1" kern="0" dirty="0">
                    <a:solidFill>
                      <a:prstClr val="black"/>
                    </a:solidFill>
                    <a:latin typeface="宋体"/>
                    <a:ea typeface="宋体"/>
                  </a:rPr>
                  <a:t>图像溯源检索</a:t>
                </a:r>
              </a:p>
            </p:txBody>
          </p:sp>
        </p:grpSp>
        <p:grpSp>
          <p:nvGrpSpPr>
            <p:cNvPr id="20" name="组合 19"/>
            <p:cNvGrpSpPr/>
            <p:nvPr/>
          </p:nvGrpSpPr>
          <p:grpSpPr>
            <a:xfrm>
              <a:off x="2775832" y="5281345"/>
              <a:ext cx="1685548" cy="1108508"/>
              <a:chOff x="6680860" y="4510088"/>
              <a:chExt cx="1685548" cy="1108508"/>
            </a:xfrm>
          </p:grpSpPr>
          <p:sp>
            <p:nvSpPr>
              <p:cNvPr id="21" name="圆角矩形 20"/>
              <p:cNvSpPr/>
              <p:nvPr/>
            </p:nvSpPr>
            <p:spPr bwMode="auto">
              <a:xfrm>
                <a:off x="6680860" y="4510088"/>
                <a:ext cx="1685548" cy="1108508"/>
              </a:xfrm>
              <a:prstGeom prst="roundRect">
                <a:avLst/>
              </a:prstGeom>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fontAlgn="base">
                  <a:spcBef>
                    <a:spcPct val="20000"/>
                  </a:spcBef>
                  <a:spcAft>
                    <a:spcPct val="0"/>
                  </a:spcAft>
                  <a:buClr>
                    <a:srgbClr val="C0504D"/>
                  </a:buClr>
                </a:pPr>
                <a:endParaRPr lang="en-US" altLang="zh-CN" sz="1350" dirty="0">
                  <a:solidFill>
                    <a:prstClr val="black"/>
                  </a:solidFill>
                  <a:latin typeface="Times New Roman" charset="0"/>
                  <a:ea typeface="黑体" charset="0"/>
                  <a:cs typeface="黑体" charset="0"/>
                </a:endParaRPr>
              </a:p>
              <a:p>
                <a:pPr fontAlgn="base">
                  <a:spcBef>
                    <a:spcPct val="20000"/>
                  </a:spcBef>
                  <a:spcAft>
                    <a:spcPct val="0"/>
                  </a:spcAft>
                  <a:buClr>
                    <a:srgbClr val="C0504D"/>
                  </a:buClr>
                </a:pPr>
                <a:endParaRPr lang="zh-CN" altLang="en-US" sz="1350" dirty="0">
                  <a:solidFill>
                    <a:prstClr val="black"/>
                  </a:solidFill>
                  <a:latin typeface="Times New Roman" charset="0"/>
                  <a:ea typeface="黑体" charset="0"/>
                  <a:cs typeface="黑体" charset="0"/>
                </a:endParaRPr>
              </a:p>
            </p:txBody>
          </p:sp>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2852" y="4940515"/>
                <a:ext cx="1439478" cy="630428"/>
              </a:xfrm>
              <a:prstGeom prst="rect">
                <a:avLst/>
              </a:prstGeom>
            </p:spPr>
          </p:pic>
          <p:sp>
            <p:nvSpPr>
              <p:cNvPr id="23" name="TextBox 19"/>
              <p:cNvSpPr txBox="1"/>
              <p:nvPr/>
            </p:nvSpPr>
            <p:spPr bwMode="auto">
              <a:xfrm>
                <a:off x="6790260" y="4533595"/>
                <a:ext cx="1472571" cy="369332"/>
              </a:xfrm>
              <a:prstGeom prst="rect">
                <a:avLst/>
              </a:prstGeom>
              <a:noFill/>
            </p:spPr>
            <p:txBody>
              <a:bodyPr wrap="square">
                <a:spAutoFit/>
              </a:bodyPr>
              <a:lstStyle/>
              <a:p>
                <a:pPr algn="ctr" eaLnBrk="0" hangingPunct="0">
                  <a:defRPr/>
                </a:pPr>
                <a:r>
                  <a:rPr lang="zh-CN" altLang="en-US" sz="1200" b="1" kern="0" dirty="0">
                    <a:solidFill>
                      <a:prstClr val="black"/>
                    </a:solidFill>
                    <a:latin typeface="宋体"/>
                    <a:ea typeface="宋体"/>
                  </a:rPr>
                  <a:t>商品图像检索</a:t>
                </a:r>
              </a:p>
            </p:txBody>
          </p:sp>
        </p:grpSp>
        <p:grpSp>
          <p:nvGrpSpPr>
            <p:cNvPr id="24" name="组合 23"/>
            <p:cNvGrpSpPr/>
            <p:nvPr/>
          </p:nvGrpSpPr>
          <p:grpSpPr>
            <a:xfrm>
              <a:off x="4616068" y="5281345"/>
              <a:ext cx="1685548" cy="1108508"/>
              <a:chOff x="6680860" y="5757078"/>
              <a:chExt cx="1685548" cy="1108508"/>
            </a:xfrm>
          </p:grpSpPr>
          <p:sp>
            <p:nvSpPr>
              <p:cNvPr id="25" name="圆角矩形 24"/>
              <p:cNvSpPr/>
              <p:nvPr/>
            </p:nvSpPr>
            <p:spPr bwMode="auto">
              <a:xfrm>
                <a:off x="6680860" y="5757078"/>
                <a:ext cx="1685548" cy="1108508"/>
              </a:xfrm>
              <a:prstGeom prst="roundRect">
                <a:avLst/>
              </a:prstGeom>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fontAlgn="base">
                  <a:spcBef>
                    <a:spcPct val="20000"/>
                  </a:spcBef>
                  <a:spcAft>
                    <a:spcPct val="0"/>
                  </a:spcAft>
                  <a:buClr>
                    <a:srgbClr val="C0504D"/>
                  </a:buClr>
                </a:pPr>
                <a:endParaRPr lang="en-US" altLang="zh-CN" sz="1350" dirty="0">
                  <a:solidFill>
                    <a:prstClr val="black"/>
                  </a:solidFill>
                  <a:latin typeface="Times New Roman" charset="0"/>
                  <a:ea typeface="黑体" charset="0"/>
                  <a:cs typeface="黑体" charset="0"/>
                </a:endParaRPr>
              </a:p>
              <a:p>
                <a:pPr fontAlgn="base">
                  <a:spcBef>
                    <a:spcPct val="20000"/>
                  </a:spcBef>
                  <a:spcAft>
                    <a:spcPct val="0"/>
                  </a:spcAft>
                  <a:buClr>
                    <a:srgbClr val="C0504D"/>
                  </a:buClr>
                </a:pPr>
                <a:endParaRPr lang="zh-CN" altLang="en-US" sz="1350" dirty="0">
                  <a:solidFill>
                    <a:prstClr val="black"/>
                  </a:solidFill>
                  <a:latin typeface="Times New Roman" charset="0"/>
                  <a:ea typeface="黑体" charset="0"/>
                  <a:cs typeface="黑体" charset="0"/>
                </a:endParaRPr>
              </a:p>
            </p:txBody>
          </p:sp>
          <p:sp>
            <p:nvSpPr>
              <p:cNvPr id="26" name="TextBox 19"/>
              <p:cNvSpPr txBox="1"/>
              <p:nvPr/>
            </p:nvSpPr>
            <p:spPr bwMode="auto">
              <a:xfrm>
                <a:off x="6787349" y="5780585"/>
                <a:ext cx="1472571" cy="369332"/>
              </a:xfrm>
              <a:prstGeom prst="rect">
                <a:avLst/>
              </a:prstGeom>
              <a:noFill/>
            </p:spPr>
            <p:txBody>
              <a:bodyPr wrap="square">
                <a:spAutoFit/>
              </a:bodyPr>
              <a:lstStyle/>
              <a:p>
                <a:pPr algn="ctr" eaLnBrk="0" hangingPunct="0">
                  <a:defRPr/>
                </a:pPr>
                <a:r>
                  <a:rPr lang="zh-CN" altLang="en-US" sz="1200" b="1" kern="0" dirty="0">
                    <a:solidFill>
                      <a:prstClr val="black"/>
                    </a:solidFill>
                    <a:latin typeface="宋体"/>
                    <a:ea typeface="宋体"/>
                  </a:rPr>
                  <a:t>监控目标检索</a:t>
                </a:r>
              </a:p>
            </p:txBody>
          </p:sp>
          <p:grpSp>
            <p:nvGrpSpPr>
              <p:cNvPr id="27" name="组合 26"/>
              <p:cNvGrpSpPr/>
              <p:nvPr/>
            </p:nvGrpSpPr>
            <p:grpSpPr>
              <a:xfrm>
                <a:off x="6815859" y="6191787"/>
                <a:ext cx="1406266" cy="614338"/>
                <a:chOff x="7008050" y="5373842"/>
                <a:chExt cx="3886189" cy="1472465"/>
              </a:xfrm>
            </p:grpSpPr>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08050" y="5373842"/>
                  <a:ext cx="2214111" cy="1472465"/>
                </a:xfrm>
                <a:prstGeom prst="rect">
                  <a:avLst/>
                </a:prstGeom>
                <a:noFill/>
                <a:ln>
                  <a:noFill/>
                </a:ln>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solidFill>
                        <a:srgbClr val="000000"/>
                      </a:solidFill>
                      <a:miter lim="800000"/>
                      <a:headEnd/>
                      <a:tailEnd/>
                    </a14:hiddenLine>
                  </a:ext>
                </a:extLst>
              </p:spPr>
            </p:pic>
            <p:grpSp>
              <p:nvGrpSpPr>
                <p:cNvPr id="29" name="组 1"/>
                <p:cNvGrpSpPr/>
                <p:nvPr/>
              </p:nvGrpSpPr>
              <p:grpSpPr>
                <a:xfrm>
                  <a:off x="7648676" y="5373842"/>
                  <a:ext cx="3245563" cy="1108976"/>
                  <a:chOff x="1616613" y="5954949"/>
                  <a:chExt cx="6376280" cy="2464397"/>
                </a:xfrm>
              </p:grpSpPr>
              <p:pic>
                <p:nvPicPr>
                  <p:cNvPr id="30" name="图片 29"/>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42716" y="5954949"/>
                    <a:ext cx="2324181" cy="1656183"/>
                  </a:xfrm>
                  <a:prstGeom prst="rect">
                    <a:avLst/>
                  </a:prstGeom>
                  <a:noFill/>
                  <a:ln>
                    <a:noFill/>
                  </a:ln>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solidFill>
                          <a:srgbClr val="000000"/>
                        </a:solidFill>
                        <a:miter lim="800000"/>
                        <a:headEnd/>
                        <a:tailEnd/>
                      </a14:hiddenLine>
                    </a:ext>
                  </a:extLst>
                </p:spPr>
              </p:pic>
              <p:grpSp>
                <p:nvGrpSpPr>
                  <p:cNvPr id="31" name="Group 5"/>
                  <p:cNvGrpSpPr>
                    <a:grpSpLocks/>
                  </p:cNvGrpSpPr>
                  <p:nvPr/>
                </p:nvGrpSpPr>
                <p:grpSpPr bwMode="auto">
                  <a:xfrm>
                    <a:off x="1616613" y="5966641"/>
                    <a:ext cx="6376280" cy="2452705"/>
                    <a:chOff x="2723" y="3959"/>
                    <a:chExt cx="2367" cy="1263"/>
                  </a:xfrm>
                </p:grpSpPr>
                <p:sp>
                  <p:nvSpPr>
                    <p:cNvPr id="32" name="Oval 8"/>
                    <p:cNvSpPr>
                      <a:spLocks noChangeArrowheads="1"/>
                    </p:cNvSpPr>
                    <p:nvPr/>
                  </p:nvSpPr>
                  <p:spPr bwMode="auto">
                    <a:xfrm>
                      <a:off x="2723" y="4235"/>
                      <a:ext cx="340" cy="987"/>
                    </a:xfrm>
                    <a:prstGeom prst="ellipse">
                      <a:avLst/>
                    </a:prstGeom>
                    <a:noFill/>
                    <a:ln w="38100">
                      <a:solidFill>
                        <a:srgbClr val="FF0000"/>
                      </a:solidFill>
                      <a:round/>
                      <a:headEnd/>
                      <a:tailEnd/>
                    </a:ln>
                    <a:effectLst/>
                    <a:extLst>
                      <a:ext uri="{909E8E84-426E-40dd-AFC4-6F175D3DCCD1}">
                        <a14:hiddenFill xmlns:a14="http://schemas.microsoft.com/office/drawing/2010/main" xmlns="" xmlns:lc="http://schemas.openxmlformats.org/drawingml/2006/lockedCanvas">
                          <a:solidFill>
                            <a:schemeClr val="accent1"/>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20000"/>
                        </a:spcBef>
                        <a:spcAft>
                          <a:spcPct val="0"/>
                        </a:spcAft>
                        <a:buClr>
                          <a:schemeClr val="accent2"/>
                        </a:buClr>
                        <a:buFont typeface="Wingdings" charset="0"/>
                        <a:buChar char="•"/>
                        <a:defRPr kern="1200">
                          <a:solidFill>
                            <a:schemeClr val="tx1"/>
                          </a:solidFill>
                          <a:latin typeface="Times New Roman" charset="0"/>
                          <a:ea typeface="黑体" charset="0"/>
                          <a:cs typeface="黑体" charset="0"/>
                        </a:defRPr>
                      </a:lvl1pPr>
                      <a:lvl2pPr marL="457200" algn="l" rtl="0" fontAlgn="base">
                        <a:spcBef>
                          <a:spcPct val="20000"/>
                        </a:spcBef>
                        <a:spcAft>
                          <a:spcPct val="0"/>
                        </a:spcAft>
                        <a:buClr>
                          <a:schemeClr val="accent2"/>
                        </a:buClr>
                        <a:buFont typeface="Wingdings" charset="0"/>
                        <a:buChar char="•"/>
                        <a:defRPr kern="1200">
                          <a:solidFill>
                            <a:schemeClr val="tx1"/>
                          </a:solidFill>
                          <a:latin typeface="Times New Roman" charset="0"/>
                          <a:ea typeface="黑体" charset="0"/>
                          <a:cs typeface="黑体" charset="0"/>
                        </a:defRPr>
                      </a:lvl2pPr>
                      <a:lvl3pPr marL="914400" algn="l" rtl="0" fontAlgn="base">
                        <a:spcBef>
                          <a:spcPct val="20000"/>
                        </a:spcBef>
                        <a:spcAft>
                          <a:spcPct val="0"/>
                        </a:spcAft>
                        <a:buClr>
                          <a:schemeClr val="accent2"/>
                        </a:buClr>
                        <a:buFont typeface="Wingdings" charset="0"/>
                        <a:buChar char="•"/>
                        <a:defRPr kern="1200">
                          <a:solidFill>
                            <a:schemeClr val="tx1"/>
                          </a:solidFill>
                          <a:latin typeface="Times New Roman" charset="0"/>
                          <a:ea typeface="黑体" charset="0"/>
                          <a:cs typeface="黑体" charset="0"/>
                        </a:defRPr>
                      </a:lvl3pPr>
                      <a:lvl4pPr marL="1371600" algn="l" rtl="0" fontAlgn="base">
                        <a:spcBef>
                          <a:spcPct val="20000"/>
                        </a:spcBef>
                        <a:spcAft>
                          <a:spcPct val="0"/>
                        </a:spcAft>
                        <a:buClr>
                          <a:schemeClr val="accent2"/>
                        </a:buClr>
                        <a:buFont typeface="Wingdings" charset="0"/>
                        <a:buChar char="•"/>
                        <a:defRPr kern="1200">
                          <a:solidFill>
                            <a:schemeClr val="tx1"/>
                          </a:solidFill>
                          <a:latin typeface="Times New Roman" charset="0"/>
                          <a:ea typeface="黑体" charset="0"/>
                          <a:cs typeface="黑体" charset="0"/>
                        </a:defRPr>
                      </a:lvl4pPr>
                      <a:lvl5pPr marL="1828800" algn="l" rtl="0" fontAlgn="base">
                        <a:spcBef>
                          <a:spcPct val="20000"/>
                        </a:spcBef>
                        <a:spcAft>
                          <a:spcPct val="0"/>
                        </a:spcAft>
                        <a:buClr>
                          <a:schemeClr val="accent2"/>
                        </a:buClr>
                        <a:buFont typeface="Wingdings" charset="0"/>
                        <a:buChar char="•"/>
                        <a:defRPr kern="1200">
                          <a:solidFill>
                            <a:schemeClr val="tx1"/>
                          </a:solidFill>
                          <a:latin typeface="Times New Roman" charset="0"/>
                          <a:ea typeface="黑体" charset="0"/>
                          <a:cs typeface="黑体" charset="0"/>
                        </a:defRPr>
                      </a:lvl5pPr>
                      <a:lvl6pPr marL="2286000" algn="l" defTabSz="457200" rtl="0" eaLnBrk="1" latinLnBrk="0" hangingPunct="1">
                        <a:defRPr kern="1200">
                          <a:solidFill>
                            <a:schemeClr val="tx1"/>
                          </a:solidFill>
                          <a:latin typeface="Times New Roman" charset="0"/>
                          <a:ea typeface="黑体" charset="0"/>
                          <a:cs typeface="黑体" charset="0"/>
                        </a:defRPr>
                      </a:lvl6pPr>
                      <a:lvl7pPr marL="2743200" algn="l" defTabSz="457200" rtl="0" eaLnBrk="1" latinLnBrk="0" hangingPunct="1">
                        <a:defRPr kern="1200">
                          <a:solidFill>
                            <a:schemeClr val="tx1"/>
                          </a:solidFill>
                          <a:latin typeface="Times New Roman" charset="0"/>
                          <a:ea typeface="黑体" charset="0"/>
                          <a:cs typeface="黑体" charset="0"/>
                        </a:defRPr>
                      </a:lvl7pPr>
                      <a:lvl8pPr marL="3200400" algn="l" defTabSz="457200" rtl="0" eaLnBrk="1" latinLnBrk="0" hangingPunct="1">
                        <a:defRPr kern="1200">
                          <a:solidFill>
                            <a:schemeClr val="tx1"/>
                          </a:solidFill>
                          <a:latin typeface="Times New Roman" charset="0"/>
                          <a:ea typeface="黑体" charset="0"/>
                          <a:cs typeface="黑体" charset="0"/>
                        </a:defRPr>
                      </a:lvl8pPr>
                      <a:lvl9pPr marL="3657600" algn="l" defTabSz="457200" rtl="0" eaLnBrk="1" latinLnBrk="0" hangingPunct="1">
                        <a:defRPr kern="1200">
                          <a:solidFill>
                            <a:schemeClr val="tx1"/>
                          </a:solidFill>
                          <a:latin typeface="Times New Roman" charset="0"/>
                          <a:ea typeface="黑体" charset="0"/>
                          <a:cs typeface="黑体" charset="0"/>
                        </a:defRPr>
                      </a:lvl9pPr>
                    </a:lstStyle>
                    <a:p>
                      <a:pPr>
                        <a:buClr>
                          <a:srgbClr val="C0504D"/>
                        </a:buClr>
                      </a:pPr>
                      <a:endParaRPr lang="zh-CN" altLang="en-US" sz="1350">
                        <a:solidFill>
                          <a:prstClr val="black"/>
                        </a:solidFill>
                      </a:endParaRPr>
                    </a:p>
                  </p:txBody>
                </p:sp>
                <p:sp>
                  <p:nvSpPr>
                    <p:cNvPr id="33" name="AutoShape 9"/>
                    <p:cNvSpPr>
                      <a:spLocks noChangeArrowheads="1"/>
                    </p:cNvSpPr>
                    <p:nvPr/>
                  </p:nvSpPr>
                  <p:spPr bwMode="auto">
                    <a:xfrm>
                      <a:off x="4208" y="3959"/>
                      <a:ext cx="882" cy="853"/>
                    </a:xfrm>
                    <a:prstGeom prst="wedgeRectCallout">
                      <a:avLst>
                        <a:gd name="adj1" fmla="val -159160"/>
                        <a:gd name="adj2" fmla="val -8739"/>
                      </a:avLst>
                    </a:prstGeom>
                    <a:noFill/>
                    <a:ln w="38100">
                      <a:solidFill>
                        <a:srgbClr val="FF0000"/>
                      </a:solidFill>
                      <a:miter lim="800000"/>
                      <a:headEnd/>
                      <a:tailEnd/>
                    </a:ln>
                    <a:effectLst/>
                    <a:extLst>
                      <a:ext uri="{909E8E84-426E-40dd-AFC4-6F175D3DCCD1}">
                        <a14:hiddenFill xmlns:a14="http://schemas.microsoft.com/office/drawing/2010/main" xmlns="" xmlns:lc="http://schemas.openxmlformats.org/drawingml/2006/lockedCanvas">
                          <a:solidFill>
                            <a:schemeClr val="accent1"/>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chemeClr val="bg2">
                                <a:alpha val="74998"/>
                              </a:schemeClr>
                            </a:outerShdw>
                          </a:effectLst>
                        </a14:hiddenEffects>
                      </a:ext>
                    </a:extLst>
                  </p:spPr>
                  <p:txBody>
                    <a:bodyPr/>
                    <a:lstStyle>
                      <a:defPPr>
                        <a:defRPr lang="zh-CN"/>
                      </a:defPPr>
                      <a:lvl1pPr algn="l" rtl="0" fontAlgn="base">
                        <a:spcBef>
                          <a:spcPct val="20000"/>
                        </a:spcBef>
                        <a:spcAft>
                          <a:spcPct val="0"/>
                        </a:spcAft>
                        <a:buClr>
                          <a:schemeClr val="accent2"/>
                        </a:buClr>
                        <a:buFont typeface="Wingdings" charset="0"/>
                        <a:buChar char="•"/>
                        <a:defRPr kern="1200">
                          <a:solidFill>
                            <a:schemeClr val="tx1"/>
                          </a:solidFill>
                          <a:latin typeface="Times New Roman" charset="0"/>
                          <a:ea typeface="黑体" charset="0"/>
                          <a:cs typeface="黑体" charset="0"/>
                        </a:defRPr>
                      </a:lvl1pPr>
                      <a:lvl2pPr marL="457200" algn="l" rtl="0" fontAlgn="base">
                        <a:spcBef>
                          <a:spcPct val="20000"/>
                        </a:spcBef>
                        <a:spcAft>
                          <a:spcPct val="0"/>
                        </a:spcAft>
                        <a:buClr>
                          <a:schemeClr val="accent2"/>
                        </a:buClr>
                        <a:buFont typeface="Wingdings" charset="0"/>
                        <a:buChar char="•"/>
                        <a:defRPr kern="1200">
                          <a:solidFill>
                            <a:schemeClr val="tx1"/>
                          </a:solidFill>
                          <a:latin typeface="Times New Roman" charset="0"/>
                          <a:ea typeface="黑体" charset="0"/>
                          <a:cs typeface="黑体" charset="0"/>
                        </a:defRPr>
                      </a:lvl2pPr>
                      <a:lvl3pPr marL="914400" algn="l" rtl="0" fontAlgn="base">
                        <a:spcBef>
                          <a:spcPct val="20000"/>
                        </a:spcBef>
                        <a:spcAft>
                          <a:spcPct val="0"/>
                        </a:spcAft>
                        <a:buClr>
                          <a:schemeClr val="accent2"/>
                        </a:buClr>
                        <a:buFont typeface="Wingdings" charset="0"/>
                        <a:buChar char="•"/>
                        <a:defRPr kern="1200">
                          <a:solidFill>
                            <a:schemeClr val="tx1"/>
                          </a:solidFill>
                          <a:latin typeface="Times New Roman" charset="0"/>
                          <a:ea typeface="黑体" charset="0"/>
                          <a:cs typeface="黑体" charset="0"/>
                        </a:defRPr>
                      </a:lvl3pPr>
                      <a:lvl4pPr marL="1371600" algn="l" rtl="0" fontAlgn="base">
                        <a:spcBef>
                          <a:spcPct val="20000"/>
                        </a:spcBef>
                        <a:spcAft>
                          <a:spcPct val="0"/>
                        </a:spcAft>
                        <a:buClr>
                          <a:schemeClr val="accent2"/>
                        </a:buClr>
                        <a:buFont typeface="Wingdings" charset="0"/>
                        <a:buChar char="•"/>
                        <a:defRPr kern="1200">
                          <a:solidFill>
                            <a:schemeClr val="tx1"/>
                          </a:solidFill>
                          <a:latin typeface="Times New Roman" charset="0"/>
                          <a:ea typeface="黑体" charset="0"/>
                          <a:cs typeface="黑体" charset="0"/>
                        </a:defRPr>
                      </a:lvl4pPr>
                      <a:lvl5pPr marL="1828800" algn="l" rtl="0" fontAlgn="base">
                        <a:spcBef>
                          <a:spcPct val="20000"/>
                        </a:spcBef>
                        <a:spcAft>
                          <a:spcPct val="0"/>
                        </a:spcAft>
                        <a:buClr>
                          <a:schemeClr val="accent2"/>
                        </a:buClr>
                        <a:buFont typeface="Wingdings" charset="0"/>
                        <a:buChar char="•"/>
                        <a:defRPr kern="1200">
                          <a:solidFill>
                            <a:schemeClr val="tx1"/>
                          </a:solidFill>
                          <a:latin typeface="Times New Roman" charset="0"/>
                          <a:ea typeface="黑体" charset="0"/>
                          <a:cs typeface="黑体" charset="0"/>
                        </a:defRPr>
                      </a:lvl5pPr>
                      <a:lvl6pPr marL="2286000" algn="l" defTabSz="457200" rtl="0" eaLnBrk="1" latinLnBrk="0" hangingPunct="1">
                        <a:defRPr kern="1200">
                          <a:solidFill>
                            <a:schemeClr val="tx1"/>
                          </a:solidFill>
                          <a:latin typeface="Times New Roman" charset="0"/>
                          <a:ea typeface="黑体" charset="0"/>
                          <a:cs typeface="黑体" charset="0"/>
                        </a:defRPr>
                      </a:lvl6pPr>
                      <a:lvl7pPr marL="2743200" algn="l" defTabSz="457200" rtl="0" eaLnBrk="1" latinLnBrk="0" hangingPunct="1">
                        <a:defRPr kern="1200">
                          <a:solidFill>
                            <a:schemeClr val="tx1"/>
                          </a:solidFill>
                          <a:latin typeface="Times New Roman" charset="0"/>
                          <a:ea typeface="黑体" charset="0"/>
                          <a:cs typeface="黑体" charset="0"/>
                        </a:defRPr>
                      </a:lvl7pPr>
                      <a:lvl8pPr marL="3200400" algn="l" defTabSz="457200" rtl="0" eaLnBrk="1" latinLnBrk="0" hangingPunct="1">
                        <a:defRPr kern="1200">
                          <a:solidFill>
                            <a:schemeClr val="tx1"/>
                          </a:solidFill>
                          <a:latin typeface="Times New Roman" charset="0"/>
                          <a:ea typeface="黑体" charset="0"/>
                          <a:cs typeface="黑体" charset="0"/>
                        </a:defRPr>
                      </a:lvl8pPr>
                      <a:lvl9pPr marL="3657600" algn="l" defTabSz="457200" rtl="0" eaLnBrk="1" latinLnBrk="0" hangingPunct="1">
                        <a:defRPr kern="1200">
                          <a:solidFill>
                            <a:schemeClr val="tx1"/>
                          </a:solidFill>
                          <a:latin typeface="Times New Roman" charset="0"/>
                          <a:ea typeface="黑体" charset="0"/>
                          <a:cs typeface="黑体" charset="0"/>
                        </a:defRPr>
                      </a:lvl9pPr>
                    </a:lstStyle>
                    <a:p>
                      <a:pPr algn="ctr">
                        <a:buClr>
                          <a:srgbClr val="C0504D"/>
                        </a:buClr>
                      </a:pPr>
                      <a:endParaRPr lang="zh-CN" altLang="en-US" sz="1350" dirty="0">
                        <a:solidFill>
                          <a:prstClr val="black"/>
                        </a:solidFill>
                      </a:endParaRPr>
                    </a:p>
                  </p:txBody>
                </p:sp>
              </p:grpSp>
            </p:grpSp>
          </p:grpSp>
        </p:grpSp>
        <p:sp>
          <p:nvSpPr>
            <p:cNvPr id="34" name="文本框 33"/>
            <p:cNvSpPr txBox="1"/>
            <p:nvPr/>
          </p:nvSpPr>
          <p:spPr>
            <a:xfrm>
              <a:off x="8178995" y="5497121"/>
              <a:ext cx="707887" cy="400109"/>
            </a:xfrm>
            <a:prstGeom prst="rect">
              <a:avLst/>
            </a:prstGeom>
            <a:noFill/>
          </p:spPr>
          <p:txBody>
            <a:bodyPr wrap="none" rtlCol="0">
              <a:spAutoFit/>
            </a:bodyPr>
            <a:lstStyle/>
            <a:p>
              <a:r>
                <a:rPr lang="en-US" altLang="zh-CN" sz="1350" dirty="0">
                  <a:solidFill>
                    <a:prstClr val="black"/>
                  </a:solidFill>
                  <a:latin typeface="Times New Roman"/>
                  <a:ea typeface="黑体"/>
                </a:rPr>
                <a:t>……</a:t>
              </a:r>
              <a:endParaRPr lang="zh-CN" altLang="en-US" sz="1350" dirty="0">
                <a:solidFill>
                  <a:prstClr val="black"/>
                </a:solidFill>
                <a:latin typeface="Times New Roman"/>
                <a:ea typeface="黑体"/>
              </a:endParaRPr>
            </a:p>
          </p:txBody>
        </p:sp>
        <p:grpSp>
          <p:nvGrpSpPr>
            <p:cNvPr id="46" name="组合 45"/>
            <p:cNvGrpSpPr/>
            <p:nvPr/>
          </p:nvGrpSpPr>
          <p:grpSpPr>
            <a:xfrm>
              <a:off x="6456303" y="5287340"/>
              <a:ext cx="1685548" cy="1108508"/>
              <a:chOff x="6529442" y="5353466"/>
              <a:chExt cx="1685548" cy="1108508"/>
            </a:xfrm>
          </p:grpSpPr>
          <p:grpSp>
            <p:nvGrpSpPr>
              <p:cNvPr id="42" name="组合 41"/>
              <p:cNvGrpSpPr/>
              <p:nvPr/>
            </p:nvGrpSpPr>
            <p:grpSpPr>
              <a:xfrm>
                <a:off x="6529442" y="5353466"/>
                <a:ext cx="1685548" cy="1108508"/>
                <a:chOff x="6680860" y="4510088"/>
                <a:chExt cx="1685548" cy="1108508"/>
              </a:xfrm>
            </p:grpSpPr>
            <p:sp>
              <p:nvSpPr>
                <p:cNvPr id="43" name="圆角矩形 42"/>
                <p:cNvSpPr/>
                <p:nvPr/>
              </p:nvSpPr>
              <p:spPr bwMode="auto">
                <a:xfrm>
                  <a:off x="6680860" y="4510088"/>
                  <a:ext cx="1685548" cy="1108508"/>
                </a:xfrm>
                <a:prstGeom prst="roundRect">
                  <a:avLst/>
                </a:prstGeom>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fontAlgn="base">
                    <a:spcBef>
                      <a:spcPct val="20000"/>
                    </a:spcBef>
                    <a:spcAft>
                      <a:spcPct val="0"/>
                    </a:spcAft>
                    <a:buClr>
                      <a:srgbClr val="C0504D"/>
                    </a:buClr>
                  </a:pPr>
                  <a:endParaRPr lang="en-US" altLang="zh-CN" sz="1350" dirty="0">
                    <a:solidFill>
                      <a:prstClr val="black"/>
                    </a:solidFill>
                    <a:latin typeface="Times New Roman" charset="0"/>
                    <a:ea typeface="黑体" charset="0"/>
                    <a:cs typeface="黑体" charset="0"/>
                  </a:endParaRPr>
                </a:p>
                <a:p>
                  <a:pPr fontAlgn="base">
                    <a:spcBef>
                      <a:spcPct val="20000"/>
                    </a:spcBef>
                    <a:spcAft>
                      <a:spcPct val="0"/>
                    </a:spcAft>
                    <a:buClr>
                      <a:srgbClr val="C0504D"/>
                    </a:buClr>
                  </a:pPr>
                  <a:endParaRPr lang="zh-CN" altLang="en-US" sz="1350" dirty="0">
                    <a:solidFill>
                      <a:prstClr val="black"/>
                    </a:solidFill>
                    <a:latin typeface="Times New Roman" charset="0"/>
                    <a:ea typeface="黑体" charset="0"/>
                    <a:cs typeface="黑体" charset="0"/>
                  </a:endParaRPr>
                </a:p>
              </p:txBody>
            </p:sp>
            <p:sp>
              <p:nvSpPr>
                <p:cNvPr id="45" name="TextBox 19"/>
                <p:cNvSpPr txBox="1"/>
                <p:nvPr/>
              </p:nvSpPr>
              <p:spPr bwMode="auto">
                <a:xfrm>
                  <a:off x="6791712" y="4536432"/>
                  <a:ext cx="1472571" cy="369332"/>
                </a:xfrm>
                <a:prstGeom prst="rect">
                  <a:avLst/>
                </a:prstGeom>
                <a:noFill/>
              </p:spPr>
              <p:txBody>
                <a:bodyPr wrap="square">
                  <a:spAutoFit/>
                </a:bodyPr>
                <a:lstStyle/>
                <a:p>
                  <a:pPr algn="ctr" eaLnBrk="0" hangingPunct="0">
                    <a:defRPr/>
                  </a:pPr>
                  <a:r>
                    <a:rPr lang="zh-CN" altLang="en-US" sz="1200" b="1" kern="0" dirty="0">
                      <a:solidFill>
                        <a:prstClr val="black"/>
                      </a:solidFill>
                      <a:latin typeface="宋体"/>
                      <a:ea typeface="宋体"/>
                    </a:rPr>
                    <a:t>纹身图像检索</a:t>
                  </a:r>
                </a:p>
              </p:txBody>
            </p:sp>
          </p:grpSp>
          <p:pic>
            <p:nvPicPr>
              <p:cNvPr id="41" name="图片 40"/>
              <p:cNvPicPr/>
              <p:nvPr/>
            </p:nvPicPr>
            <p:blipFill>
              <a:blip r:embed="rId7" cstate="print"/>
              <a:srcRect/>
              <a:stretch>
                <a:fillRect/>
              </a:stretch>
            </p:blipFill>
            <p:spPr bwMode="auto">
              <a:xfrm>
                <a:off x="6668712" y="5786989"/>
                <a:ext cx="1407008" cy="602977"/>
              </a:xfrm>
              <a:prstGeom prst="rect">
                <a:avLst/>
              </a:prstGeom>
              <a:noFill/>
              <a:ln w="9525">
                <a:noFill/>
                <a:miter lim="800000"/>
                <a:headEnd/>
                <a:tailEnd/>
              </a:ln>
              <a:effectLst/>
            </p:spPr>
          </p:pic>
        </p:grpSp>
        <p:sp>
          <p:nvSpPr>
            <p:cNvPr id="36" name="文本框 35"/>
            <p:cNvSpPr txBox="1"/>
            <p:nvPr/>
          </p:nvSpPr>
          <p:spPr>
            <a:xfrm>
              <a:off x="1209945" y="6414411"/>
              <a:ext cx="1169551" cy="400109"/>
            </a:xfrm>
            <a:prstGeom prst="rect">
              <a:avLst/>
            </a:prstGeom>
            <a:noFill/>
          </p:spPr>
          <p:txBody>
            <a:bodyPr wrap="none" rtlCol="0">
              <a:spAutoFit/>
            </a:bodyPr>
            <a:lstStyle/>
            <a:p>
              <a:r>
                <a:rPr lang="zh-CN" altLang="en-US" sz="1350" dirty="0">
                  <a:solidFill>
                    <a:prstClr val="black"/>
                  </a:solidFill>
                  <a:latin typeface="Times New Roman"/>
                  <a:ea typeface="黑体"/>
                </a:rPr>
                <a:t>版权保护</a:t>
              </a:r>
            </a:p>
          </p:txBody>
        </p:sp>
        <p:sp>
          <p:nvSpPr>
            <p:cNvPr id="48" name="文本框 47"/>
            <p:cNvSpPr txBox="1"/>
            <p:nvPr/>
          </p:nvSpPr>
          <p:spPr>
            <a:xfrm>
              <a:off x="3095836" y="6414412"/>
              <a:ext cx="1169551" cy="400109"/>
            </a:xfrm>
            <a:prstGeom prst="rect">
              <a:avLst/>
            </a:prstGeom>
            <a:noFill/>
          </p:spPr>
          <p:txBody>
            <a:bodyPr wrap="none" rtlCol="0">
              <a:spAutoFit/>
            </a:bodyPr>
            <a:lstStyle/>
            <a:p>
              <a:r>
                <a:rPr lang="zh-CN" altLang="en-US" sz="1350" dirty="0">
                  <a:solidFill>
                    <a:prstClr val="black"/>
                  </a:solidFill>
                  <a:latin typeface="Times New Roman"/>
                  <a:ea typeface="黑体"/>
                </a:rPr>
                <a:t>网络购物</a:t>
              </a:r>
            </a:p>
          </p:txBody>
        </p:sp>
        <p:sp>
          <p:nvSpPr>
            <p:cNvPr id="49" name="文本框 48"/>
            <p:cNvSpPr txBox="1"/>
            <p:nvPr/>
          </p:nvSpPr>
          <p:spPr>
            <a:xfrm>
              <a:off x="4875341" y="6414412"/>
              <a:ext cx="1169551" cy="400109"/>
            </a:xfrm>
            <a:prstGeom prst="rect">
              <a:avLst/>
            </a:prstGeom>
            <a:noFill/>
          </p:spPr>
          <p:txBody>
            <a:bodyPr wrap="none" rtlCol="0">
              <a:spAutoFit/>
            </a:bodyPr>
            <a:lstStyle/>
            <a:p>
              <a:r>
                <a:rPr lang="zh-CN" altLang="en-US" sz="1350" dirty="0">
                  <a:solidFill>
                    <a:prstClr val="black"/>
                  </a:solidFill>
                  <a:latin typeface="Times New Roman"/>
                  <a:ea typeface="黑体"/>
                </a:rPr>
                <a:t>安防监控</a:t>
              </a:r>
            </a:p>
          </p:txBody>
        </p:sp>
        <p:sp>
          <p:nvSpPr>
            <p:cNvPr id="50" name="文本框 49"/>
            <p:cNvSpPr txBox="1"/>
            <p:nvPr/>
          </p:nvSpPr>
          <p:spPr>
            <a:xfrm>
              <a:off x="6741873" y="6414412"/>
              <a:ext cx="1169551" cy="400109"/>
            </a:xfrm>
            <a:prstGeom prst="rect">
              <a:avLst/>
            </a:prstGeom>
            <a:noFill/>
          </p:spPr>
          <p:txBody>
            <a:bodyPr wrap="none" rtlCol="0">
              <a:spAutoFit/>
            </a:bodyPr>
            <a:lstStyle/>
            <a:p>
              <a:r>
                <a:rPr lang="zh-CN" altLang="en-US" sz="1350" b="1" kern="0" dirty="0">
                  <a:solidFill>
                    <a:prstClr val="black"/>
                  </a:solidFill>
                  <a:latin typeface="宋体"/>
                  <a:ea typeface="宋体"/>
                </a:rPr>
                <a:t>刑侦分析</a:t>
              </a:r>
              <a:endParaRPr lang="zh-CN" altLang="en-US" sz="1350" dirty="0">
                <a:solidFill>
                  <a:prstClr val="black"/>
                </a:solidFill>
                <a:latin typeface="Times New Roman"/>
                <a:ea typeface="黑体"/>
              </a:endParaRPr>
            </a:p>
          </p:txBody>
        </p:sp>
      </p:grpSp>
      <p:grpSp>
        <p:nvGrpSpPr>
          <p:cNvPr id="77" name="组合 76"/>
          <p:cNvGrpSpPr/>
          <p:nvPr/>
        </p:nvGrpSpPr>
        <p:grpSpPr>
          <a:xfrm>
            <a:off x="1773869" y="1910673"/>
            <a:ext cx="5398926" cy="2069866"/>
            <a:chOff x="143508" y="2067060"/>
            <a:chExt cx="5818939" cy="2030504"/>
          </a:xfrm>
        </p:grpSpPr>
        <p:grpSp>
          <p:nvGrpSpPr>
            <p:cNvPr id="78" name="组合 111"/>
            <p:cNvGrpSpPr>
              <a:grpSpLocks/>
            </p:cNvGrpSpPr>
            <p:nvPr/>
          </p:nvGrpSpPr>
          <p:grpSpPr bwMode="auto">
            <a:xfrm>
              <a:off x="143508" y="3227817"/>
              <a:ext cx="1005495" cy="855604"/>
              <a:chOff x="1151018" y="3162370"/>
              <a:chExt cx="1075168" cy="977884"/>
            </a:xfrm>
          </p:grpSpPr>
          <p:sp>
            <p:nvSpPr>
              <p:cNvPr id="95" name="矩形 94"/>
              <p:cNvSpPr/>
              <p:nvPr/>
            </p:nvSpPr>
            <p:spPr>
              <a:xfrm>
                <a:off x="1151018" y="3162370"/>
                <a:ext cx="1075168" cy="958157"/>
              </a:xfrm>
              <a:prstGeom prst="rect">
                <a:avLst/>
              </a:prstGeom>
              <a:solidFill>
                <a:sysClr val="window" lastClr="FFFFFF"/>
              </a:solidFill>
              <a:ln w="25400" cap="flat" cmpd="sng" algn="ctr">
                <a:solidFill>
                  <a:srgbClr val="F79646"/>
                </a:solidFill>
                <a:prstDash val="solid"/>
              </a:ln>
              <a:effectLst/>
            </p:spPr>
            <p:txBody>
              <a:bodyPr anchor="ctr"/>
              <a:lstStyle/>
              <a:p>
                <a:pPr algn="ctr">
                  <a:defRPr/>
                </a:pPr>
                <a:endParaRPr lang="zh-CN" altLang="en-US" kern="0">
                  <a:solidFill>
                    <a:prstClr val="black"/>
                  </a:solidFill>
                  <a:latin typeface="Times New Roman"/>
                  <a:ea typeface="黑体"/>
                </a:endParaRPr>
              </a:p>
            </p:txBody>
          </p:sp>
          <p:pic>
            <p:nvPicPr>
              <p:cNvPr id="96" name="Picture 1" descr="C:\Users\Lenovo User\AppData\Roaming\Tencent\Users\32506426\QQ\WinTemp\RichOle\4XRNT2H9_S){`W$L9}3}NRQ.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39595" y="3217251"/>
                <a:ext cx="921424" cy="65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Box 5"/>
              <p:cNvSpPr txBox="1">
                <a:spLocks noChangeArrowheads="1"/>
              </p:cNvSpPr>
              <p:nvPr/>
            </p:nvSpPr>
            <p:spPr bwMode="auto">
              <a:xfrm>
                <a:off x="1286243" y="3829688"/>
                <a:ext cx="816490" cy="310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defRPr/>
                </a:pPr>
                <a:r>
                  <a:rPr lang="en-US" altLang="zh-CN" sz="1200" kern="0" dirty="0">
                    <a:solidFill>
                      <a:prstClr val="black"/>
                    </a:solidFill>
                  </a:rPr>
                  <a:t>Query</a:t>
                </a:r>
                <a:endParaRPr lang="zh-CN" altLang="en-US" sz="1200" kern="0" dirty="0">
                  <a:solidFill>
                    <a:prstClr val="black"/>
                  </a:solidFill>
                </a:endParaRPr>
              </a:p>
            </p:txBody>
          </p:sp>
        </p:grpSp>
        <p:grpSp>
          <p:nvGrpSpPr>
            <p:cNvPr id="79" name="组合 112"/>
            <p:cNvGrpSpPr>
              <a:grpSpLocks/>
            </p:cNvGrpSpPr>
            <p:nvPr/>
          </p:nvGrpSpPr>
          <p:grpSpPr bwMode="auto">
            <a:xfrm>
              <a:off x="1639445" y="3227820"/>
              <a:ext cx="836139" cy="855600"/>
              <a:chOff x="2893041" y="3162369"/>
              <a:chExt cx="906567" cy="974296"/>
            </a:xfrm>
          </p:grpSpPr>
          <p:pic>
            <p:nvPicPr>
              <p:cNvPr id="92" name="Picture 23" descr="C:\Users\Balan\Documents\Tencent Files\32506426\Image\E0@}@ZFCEA5ZJF3%X93N905.jpg"/>
              <p:cNvPicPr>
                <a:picLocks noChangeAspect="1" noChangeArrowheads="1"/>
              </p:cNvPicPr>
              <p:nvPr/>
            </p:nvPicPr>
            <p:blipFill>
              <a:blip r:embed="rId9">
                <a:extLst>
                  <a:ext uri="{28A0092B-C50C-407E-A947-70E740481C1C}">
                    <a14:useLocalDpi xmlns:a14="http://schemas.microsoft.com/office/drawing/2010/main" val="0"/>
                  </a:ext>
                </a:extLst>
              </a:blip>
              <a:srcRect l="4327" t="3314" r="6567" b="5511"/>
              <a:stretch>
                <a:fillRect/>
              </a:stretch>
            </p:blipFill>
            <p:spPr bwMode="auto">
              <a:xfrm>
                <a:off x="2975111" y="3213280"/>
                <a:ext cx="730666" cy="66775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3" name="矩形 92"/>
              <p:cNvSpPr/>
              <p:nvPr/>
            </p:nvSpPr>
            <p:spPr>
              <a:xfrm>
                <a:off x="2893041" y="3162369"/>
                <a:ext cx="906567" cy="956929"/>
              </a:xfrm>
              <a:prstGeom prst="rect">
                <a:avLst/>
              </a:prstGeom>
              <a:noFill/>
              <a:ln w="25400" cap="flat" cmpd="sng" algn="ctr">
                <a:solidFill>
                  <a:srgbClr val="F79646"/>
                </a:solidFill>
                <a:prstDash val="solid"/>
              </a:ln>
              <a:effectLst/>
            </p:spPr>
            <p:txBody>
              <a:bodyPr anchor="ctr"/>
              <a:lstStyle/>
              <a:p>
                <a:pPr algn="ctr">
                  <a:defRPr/>
                </a:pPr>
                <a:endParaRPr lang="zh-CN" altLang="en-US" b="1" kern="0">
                  <a:solidFill>
                    <a:prstClr val="black"/>
                  </a:solidFill>
                  <a:latin typeface="Times New Roman"/>
                  <a:ea typeface="黑体"/>
                </a:endParaRPr>
              </a:p>
            </p:txBody>
          </p:sp>
          <p:sp>
            <p:nvSpPr>
              <p:cNvPr id="94" name="TextBox 8"/>
              <p:cNvSpPr txBox="1">
                <a:spLocks noChangeArrowheads="1"/>
              </p:cNvSpPr>
              <p:nvPr/>
            </p:nvSpPr>
            <p:spPr bwMode="auto">
              <a:xfrm>
                <a:off x="2993007" y="3827237"/>
                <a:ext cx="783387" cy="30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defRPr/>
                </a:pPr>
                <a:r>
                  <a:rPr lang="en-US" altLang="zh-CN" sz="1200" kern="0" dirty="0">
                    <a:solidFill>
                      <a:prstClr val="black"/>
                    </a:solidFill>
                  </a:rPr>
                  <a:t>Search</a:t>
                </a:r>
                <a:endParaRPr lang="zh-CN" altLang="en-US" sz="1200" kern="0" dirty="0">
                  <a:solidFill>
                    <a:prstClr val="black"/>
                  </a:solidFill>
                </a:endParaRPr>
              </a:p>
            </p:txBody>
          </p:sp>
        </p:grpSp>
        <p:sp>
          <p:nvSpPr>
            <p:cNvPr id="80" name="下箭头 79"/>
            <p:cNvSpPr/>
            <p:nvPr/>
          </p:nvSpPr>
          <p:spPr>
            <a:xfrm>
              <a:off x="1827437" y="2912763"/>
              <a:ext cx="473902" cy="310381"/>
            </a:xfrm>
            <a:prstGeom prst="downArrow">
              <a:avLst/>
            </a:prstGeom>
            <a:solidFill>
              <a:srgbClr val="0070C0"/>
            </a:solidFill>
            <a:ln w="25400" cap="flat" cmpd="sng" algn="ctr">
              <a:solidFill>
                <a:srgbClr val="4F81BD">
                  <a:shade val="50000"/>
                </a:srgbClr>
              </a:solidFill>
              <a:prstDash val="solid"/>
            </a:ln>
            <a:effectLst/>
          </p:spPr>
          <p:txBody>
            <a:bodyPr anchor="ctr"/>
            <a:lstStyle/>
            <a:p>
              <a:pPr algn="ctr">
                <a:defRPr/>
              </a:pPr>
              <a:endParaRPr lang="zh-CN" altLang="en-US" sz="2400" kern="0">
                <a:solidFill>
                  <a:prstClr val="white"/>
                </a:solidFill>
                <a:latin typeface="Times New Roman"/>
                <a:ea typeface="黑体"/>
              </a:endParaRPr>
            </a:p>
          </p:txBody>
        </p:sp>
        <p:grpSp>
          <p:nvGrpSpPr>
            <p:cNvPr id="81" name="组合 108"/>
            <p:cNvGrpSpPr>
              <a:grpSpLocks/>
            </p:cNvGrpSpPr>
            <p:nvPr/>
          </p:nvGrpSpPr>
          <p:grpSpPr bwMode="auto">
            <a:xfrm>
              <a:off x="1421400" y="2067060"/>
              <a:ext cx="1313566" cy="805146"/>
              <a:chOff x="-2727287" y="4414480"/>
              <a:chExt cx="1310731" cy="990426"/>
            </a:xfrm>
          </p:grpSpPr>
          <p:sp>
            <p:nvSpPr>
              <p:cNvPr id="90" name="流程图: 磁盘 89"/>
              <p:cNvSpPr/>
              <p:nvPr/>
            </p:nvSpPr>
            <p:spPr>
              <a:xfrm>
                <a:off x="-2646359" y="4414480"/>
                <a:ext cx="1125071" cy="990426"/>
              </a:xfrm>
              <a:prstGeom prst="flowChartMagneticDisk">
                <a:avLst/>
              </a:prstGeom>
              <a:solidFill>
                <a:sysClr val="window" lastClr="FFFFFF"/>
              </a:solidFill>
              <a:ln w="25400" cap="flat" cmpd="sng" algn="ctr">
                <a:solidFill>
                  <a:srgbClr val="F79646"/>
                </a:solidFill>
                <a:prstDash val="solid"/>
              </a:ln>
              <a:effectLst/>
            </p:spPr>
            <p:txBody>
              <a:bodyPr anchor="ctr"/>
              <a:lstStyle/>
              <a:p>
                <a:pPr algn="ctr">
                  <a:defRPr/>
                </a:pPr>
                <a:endParaRPr lang="zh-CN" altLang="en-US" sz="2400" kern="0">
                  <a:solidFill>
                    <a:prstClr val="black"/>
                  </a:solidFill>
                  <a:latin typeface="Times New Roman"/>
                  <a:ea typeface="黑体"/>
                </a:endParaRPr>
              </a:p>
            </p:txBody>
          </p:sp>
          <p:sp>
            <p:nvSpPr>
              <p:cNvPr id="91" name="矩形 14"/>
              <p:cNvSpPr>
                <a:spLocks noChangeArrowheads="1"/>
              </p:cNvSpPr>
              <p:nvPr/>
            </p:nvSpPr>
            <p:spPr bwMode="auto">
              <a:xfrm>
                <a:off x="-2727287" y="4422037"/>
                <a:ext cx="1310731" cy="33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defRPr/>
                </a:pPr>
                <a:r>
                  <a:rPr lang="en-US" altLang="zh-CN" sz="1200" kern="0" dirty="0">
                    <a:solidFill>
                      <a:prstClr val="black"/>
                    </a:solidFill>
                  </a:rPr>
                  <a:t>Database</a:t>
                </a:r>
                <a:endParaRPr lang="zh-CN" altLang="en-US" sz="1200" kern="0" dirty="0">
                  <a:solidFill>
                    <a:prstClr val="black"/>
                  </a:solidFill>
                </a:endParaRPr>
              </a:p>
            </p:txBody>
          </p:sp>
        </p:grpSp>
        <p:grpSp>
          <p:nvGrpSpPr>
            <p:cNvPr id="82" name="组合 113"/>
            <p:cNvGrpSpPr>
              <a:grpSpLocks/>
            </p:cNvGrpSpPr>
            <p:nvPr/>
          </p:nvGrpSpPr>
          <p:grpSpPr bwMode="auto">
            <a:xfrm>
              <a:off x="2987824" y="2825420"/>
              <a:ext cx="2974623" cy="1272144"/>
              <a:chOff x="5163651" y="2753051"/>
              <a:chExt cx="3288236" cy="1401306"/>
            </a:xfrm>
          </p:grpSpPr>
          <p:pic>
            <p:nvPicPr>
              <p:cNvPr id="86" name="Picture 2" descr="C:\Users\Lenovo User\AppData\Roaming\Tencent\Users\32506426\QQ\WinTemp\RichOle\H6B1F93U75`@BO}7DB1H}5V.jpg"/>
              <p:cNvPicPr>
                <a:picLocks noChangeAspect="1" noChangeArrowheads="1"/>
              </p:cNvPicPr>
              <p:nvPr/>
            </p:nvPicPr>
            <p:blipFill>
              <a:blip r:embed="rId10" cstate="print">
                <a:extLst>
                  <a:ext uri="{28A0092B-C50C-407E-A947-70E740481C1C}">
                    <a14:useLocalDpi xmlns:a14="http://schemas.microsoft.com/office/drawing/2010/main" val="0"/>
                  </a:ext>
                </a:extLst>
              </a:blip>
              <a:srcRect t="33449"/>
              <a:stretch>
                <a:fillRect/>
              </a:stretch>
            </p:blipFill>
            <p:spPr bwMode="auto">
              <a:xfrm>
                <a:off x="5203092" y="2789413"/>
                <a:ext cx="3225192" cy="106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矩形 86"/>
              <p:cNvSpPr>
                <a:spLocks/>
              </p:cNvSpPr>
              <p:nvPr/>
            </p:nvSpPr>
            <p:spPr>
              <a:xfrm>
                <a:off x="5163651" y="2753051"/>
                <a:ext cx="3288236" cy="1383040"/>
              </a:xfrm>
              <a:prstGeom prst="rect">
                <a:avLst/>
              </a:prstGeom>
              <a:noFill/>
              <a:ln w="25400" cap="flat" cmpd="sng" algn="ctr">
                <a:solidFill>
                  <a:srgbClr val="F79646"/>
                </a:solidFill>
                <a:prstDash val="solid"/>
              </a:ln>
              <a:effectLst/>
            </p:spPr>
            <p:txBody>
              <a:bodyPr anchor="ctr"/>
              <a:lstStyle/>
              <a:p>
                <a:pPr algn="ctr">
                  <a:defRPr/>
                </a:pPr>
                <a:endParaRPr lang="zh-CN" altLang="en-US" kern="0">
                  <a:solidFill>
                    <a:prstClr val="black"/>
                  </a:solidFill>
                  <a:latin typeface="Times New Roman"/>
                  <a:ea typeface="黑体"/>
                </a:endParaRPr>
              </a:p>
            </p:txBody>
          </p:sp>
          <p:sp>
            <p:nvSpPr>
              <p:cNvPr id="88" name="TextBox 27"/>
              <p:cNvSpPr txBox="1">
                <a:spLocks noChangeArrowheads="1"/>
              </p:cNvSpPr>
              <p:nvPr/>
            </p:nvSpPr>
            <p:spPr bwMode="auto">
              <a:xfrm>
                <a:off x="6252325" y="3855037"/>
                <a:ext cx="1600847" cy="29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defRPr/>
                </a:pPr>
                <a:r>
                  <a:rPr lang="en-US" altLang="zh-CN" sz="1200" kern="0" dirty="0">
                    <a:solidFill>
                      <a:prstClr val="black"/>
                    </a:solidFill>
                  </a:rPr>
                  <a:t>Retrieval Results</a:t>
                </a:r>
                <a:endParaRPr lang="zh-CN" altLang="en-US" sz="1200" kern="0" dirty="0">
                  <a:solidFill>
                    <a:prstClr val="black"/>
                  </a:solidFill>
                </a:endParaRPr>
              </a:p>
            </p:txBody>
          </p:sp>
          <p:sp>
            <p:nvSpPr>
              <p:cNvPr id="89" name="TextBox 28"/>
              <p:cNvSpPr txBox="1">
                <a:spLocks noChangeArrowheads="1"/>
              </p:cNvSpPr>
              <p:nvPr/>
            </p:nvSpPr>
            <p:spPr bwMode="auto">
              <a:xfrm>
                <a:off x="5179521" y="3793110"/>
                <a:ext cx="678383" cy="34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defRPr/>
                </a:pPr>
                <a:r>
                  <a:rPr lang="en-US" altLang="zh-CN" sz="1500" kern="0" dirty="0">
                    <a:solidFill>
                      <a:prstClr val="black"/>
                    </a:solidFill>
                  </a:rPr>
                  <a:t>……</a:t>
                </a:r>
                <a:endParaRPr lang="zh-CN" altLang="en-US" sz="1500" kern="0" dirty="0">
                  <a:solidFill>
                    <a:prstClr val="black"/>
                  </a:solidFill>
                </a:endParaRPr>
              </a:p>
            </p:txBody>
          </p:sp>
        </p:grpSp>
        <p:sp>
          <p:nvSpPr>
            <p:cNvPr id="83" name="右箭头 82"/>
            <p:cNvSpPr/>
            <p:nvPr/>
          </p:nvSpPr>
          <p:spPr>
            <a:xfrm>
              <a:off x="2555776" y="3567839"/>
              <a:ext cx="360000" cy="279187"/>
            </a:xfrm>
            <a:prstGeom prst="rightArrow">
              <a:avLst/>
            </a:prstGeom>
            <a:solidFill>
              <a:srgbClr val="0070C0"/>
            </a:solidFill>
            <a:ln w="25400" cap="flat" cmpd="sng" algn="ctr">
              <a:solidFill>
                <a:srgbClr val="4F81BD">
                  <a:shade val="50000"/>
                </a:srgbClr>
              </a:solidFill>
              <a:prstDash val="solid"/>
            </a:ln>
            <a:effectLst/>
          </p:spPr>
          <p:txBody>
            <a:bodyPr anchor="ctr"/>
            <a:lstStyle/>
            <a:p>
              <a:pPr algn="ctr">
                <a:defRPr/>
              </a:pPr>
              <a:endParaRPr lang="zh-CN" altLang="en-US" kern="0">
                <a:solidFill>
                  <a:prstClr val="white"/>
                </a:solidFill>
                <a:latin typeface="Times New Roman"/>
                <a:ea typeface="黑体"/>
              </a:endParaRPr>
            </a:p>
          </p:txBody>
        </p:sp>
        <p:sp>
          <p:nvSpPr>
            <p:cNvPr id="84" name="右箭头 83"/>
            <p:cNvSpPr/>
            <p:nvPr/>
          </p:nvSpPr>
          <p:spPr>
            <a:xfrm>
              <a:off x="1223668" y="3567839"/>
              <a:ext cx="360000" cy="279187"/>
            </a:xfrm>
            <a:prstGeom prst="rightArrow">
              <a:avLst/>
            </a:prstGeom>
            <a:solidFill>
              <a:srgbClr val="0070C0"/>
            </a:solidFill>
            <a:ln w="25400" cap="flat" cmpd="sng" algn="ctr">
              <a:solidFill>
                <a:srgbClr val="4F81BD">
                  <a:shade val="50000"/>
                </a:srgbClr>
              </a:solidFill>
              <a:prstDash val="solid"/>
            </a:ln>
            <a:effectLst/>
          </p:spPr>
          <p:txBody>
            <a:bodyPr anchor="ctr"/>
            <a:lstStyle/>
            <a:p>
              <a:pPr algn="ctr">
                <a:defRPr/>
              </a:pPr>
              <a:endParaRPr lang="zh-CN" altLang="en-US" kern="0">
                <a:solidFill>
                  <a:prstClr val="white"/>
                </a:solidFill>
                <a:latin typeface="Times New Roman"/>
                <a:ea typeface="黑体"/>
              </a:endParaRPr>
            </a:p>
          </p:txBody>
        </p:sp>
        <p:pic>
          <p:nvPicPr>
            <p:cNvPr id="85" name="图片 114"/>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59634" y="2356471"/>
              <a:ext cx="1009824" cy="428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8" name="文本框 97"/>
          <p:cNvSpPr txBox="1"/>
          <p:nvPr/>
        </p:nvSpPr>
        <p:spPr>
          <a:xfrm>
            <a:off x="4593233" y="2021546"/>
            <a:ext cx="2007281" cy="5078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CN" sz="1350" dirty="0">
                <a:solidFill>
                  <a:prstClr val="white"/>
                </a:solidFill>
                <a:latin typeface="Times New Roman"/>
                <a:ea typeface="黑体"/>
              </a:rPr>
              <a:t>Database size</a:t>
            </a:r>
            <a:r>
              <a:rPr lang="zh-CN" altLang="en-US" sz="1350" dirty="0">
                <a:solidFill>
                  <a:prstClr val="white"/>
                </a:solidFill>
                <a:latin typeface="Times New Roman"/>
                <a:ea typeface="黑体"/>
              </a:rPr>
              <a:t>：</a:t>
            </a:r>
            <a:r>
              <a:rPr lang="en-US" altLang="zh-CN" sz="1350" dirty="0">
                <a:solidFill>
                  <a:prstClr val="white"/>
                </a:solidFill>
                <a:latin typeface="Times New Roman"/>
                <a:ea typeface="黑体"/>
              </a:rPr>
              <a:t>&gt;10</a:t>
            </a:r>
            <a:r>
              <a:rPr lang="en-US" altLang="zh-CN" sz="1350" baseline="30000" dirty="0">
                <a:solidFill>
                  <a:prstClr val="white"/>
                </a:solidFill>
                <a:latin typeface="Times New Roman"/>
                <a:ea typeface="黑体"/>
              </a:rPr>
              <a:t>6</a:t>
            </a:r>
            <a:r>
              <a:rPr lang="en-US" altLang="zh-CN" sz="1350" dirty="0">
                <a:solidFill>
                  <a:prstClr val="white"/>
                </a:solidFill>
                <a:latin typeface="Times New Roman"/>
                <a:ea typeface="黑体"/>
              </a:rPr>
              <a:t>~10</a:t>
            </a:r>
            <a:r>
              <a:rPr lang="en-US" altLang="zh-CN" sz="1350" baseline="30000" dirty="0">
                <a:solidFill>
                  <a:prstClr val="white"/>
                </a:solidFill>
                <a:latin typeface="Times New Roman"/>
                <a:ea typeface="黑体"/>
              </a:rPr>
              <a:t>9</a:t>
            </a:r>
          </a:p>
          <a:p>
            <a:r>
              <a:rPr lang="en-US" altLang="zh-CN" sz="1350" dirty="0">
                <a:solidFill>
                  <a:prstClr val="white"/>
                </a:solidFill>
                <a:latin typeface="Times New Roman"/>
                <a:ea typeface="黑体"/>
              </a:rPr>
              <a:t>Query response</a:t>
            </a:r>
            <a:r>
              <a:rPr lang="zh-CN" altLang="en-US" sz="1350" dirty="0">
                <a:solidFill>
                  <a:prstClr val="white"/>
                </a:solidFill>
                <a:latin typeface="Times New Roman"/>
                <a:ea typeface="黑体"/>
              </a:rPr>
              <a:t>：</a:t>
            </a:r>
            <a:r>
              <a:rPr lang="en-US" altLang="zh-CN" sz="1350" dirty="0" err="1">
                <a:solidFill>
                  <a:prstClr val="white"/>
                </a:solidFill>
                <a:latin typeface="Times New Roman"/>
                <a:ea typeface="黑体"/>
              </a:rPr>
              <a:t>realtime</a:t>
            </a:r>
            <a:endParaRPr lang="zh-CN" altLang="en-US" sz="1350" dirty="0">
              <a:solidFill>
                <a:prstClr val="white"/>
              </a:solidFill>
              <a:latin typeface="Times New Roman"/>
              <a:ea typeface="黑体"/>
            </a:endParaRPr>
          </a:p>
        </p:txBody>
      </p:sp>
    </p:spTree>
    <p:extLst>
      <p:ext uri="{BB962C8B-B14F-4D97-AF65-F5344CB8AC3E}">
        <p14:creationId xmlns:p14="http://schemas.microsoft.com/office/powerpoint/2010/main" val="158333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8FEA0B-16E5-437C-A60B-736AB252DB25}"/>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Image Retrieval</a:t>
            </a:r>
            <a:endParaRPr lang="zh-CN" altLang="en-US" dirty="0"/>
          </a:p>
        </p:txBody>
      </p:sp>
      <p:pic>
        <p:nvPicPr>
          <p:cNvPr id="3" name="图片 2">
            <a:extLst>
              <a:ext uri="{FF2B5EF4-FFF2-40B4-BE49-F238E27FC236}">
                <a16:creationId xmlns:a16="http://schemas.microsoft.com/office/drawing/2014/main" id="{6DB240C2-8D9B-4970-8077-A001A40CEB76}"/>
              </a:ext>
            </a:extLst>
          </p:cNvPr>
          <p:cNvPicPr>
            <a:picLocks noChangeAspect="1"/>
          </p:cNvPicPr>
          <p:nvPr/>
        </p:nvPicPr>
        <p:blipFill>
          <a:blip r:embed="rId2"/>
          <a:stretch>
            <a:fillRect/>
          </a:stretch>
        </p:blipFill>
        <p:spPr>
          <a:xfrm>
            <a:off x="934949" y="995402"/>
            <a:ext cx="6613725" cy="4496556"/>
          </a:xfrm>
          <a:prstGeom prst="rect">
            <a:avLst/>
          </a:prstGeom>
        </p:spPr>
      </p:pic>
      <p:sp>
        <p:nvSpPr>
          <p:cNvPr id="4" name="矩形 3">
            <a:extLst>
              <a:ext uri="{FF2B5EF4-FFF2-40B4-BE49-F238E27FC236}">
                <a16:creationId xmlns:a16="http://schemas.microsoft.com/office/drawing/2014/main" id="{9D8CA9D2-0939-4753-A456-7235E5C3A7E7}"/>
              </a:ext>
            </a:extLst>
          </p:cNvPr>
          <p:cNvSpPr/>
          <p:nvPr/>
        </p:nvSpPr>
        <p:spPr>
          <a:xfrm>
            <a:off x="515634" y="5812728"/>
            <a:ext cx="7763410" cy="707886"/>
          </a:xfrm>
          <a:prstGeom prst="rect">
            <a:avLst/>
          </a:prstGeom>
        </p:spPr>
        <p:txBody>
          <a:bodyPr wrap="square">
            <a:spAutoFit/>
          </a:bodyPr>
          <a:lstStyle/>
          <a:p>
            <a:r>
              <a:rPr lang="en-US" altLang="zh-CN" sz="2000" dirty="0">
                <a:solidFill>
                  <a:srgbClr val="000000"/>
                </a:solidFill>
                <a:latin typeface="微软雅黑" panose="020B0503020204020204" pitchFamily="34" charset="-122"/>
                <a:ea typeface="微软雅黑" panose="020B0503020204020204" pitchFamily="34" charset="-122"/>
              </a:rPr>
              <a:t>Illustration of different query schemes with the corresponding retrieval results</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9847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a:extLst>
              <a:ext uri="{FF2B5EF4-FFF2-40B4-BE49-F238E27FC236}">
                <a16:creationId xmlns:a16="http://schemas.microsoft.com/office/drawing/2014/main" id="{8E581E3D-3D67-4FED-9D48-6839205D8F8E}"/>
              </a:ext>
            </a:extLst>
          </p:cNvPr>
          <p:cNvSpPr>
            <a:spLocks noGrp="1"/>
          </p:cNvSpPr>
          <p:nvPr>
            <p:ph type="sldNum" sz="quarter" idx="12"/>
          </p:nvPr>
        </p:nvSpPr>
        <p:spPr/>
        <p:txBody>
          <a:bodyPr/>
          <a:lstStyle/>
          <a:p>
            <a:fld id="{301EB8A4-85CC-43D4-B919-7434E31D2D82}" type="slidenum">
              <a:rPr lang="en-US" altLang="zh-CN"/>
              <a:pPr/>
              <a:t>5</a:t>
            </a:fld>
            <a:endParaRPr lang="en-US" altLang="zh-CN"/>
          </a:p>
        </p:txBody>
      </p:sp>
      <p:sp>
        <p:nvSpPr>
          <p:cNvPr id="9218" name="Rectangle 2">
            <a:extLst>
              <a:ext uri="{FF2B5EF4-FFF2-40B4-BE49-F238E27FC236}">
                <a16:creationId xmlns:a16="http://schemas.microsoft.com/office/drawing/2014/main" id="{F9FC3EB6-6D4E-4882-A43B-A094E98DB979}"/>
              </a:ext>
            </a:extLst>
          </p:cNvPr>
          <p:cNvSpPr>
            <a:spLocks noGrp="1" noChangeArrowheads="1"/>
          </p:cNvSpPr>
          <p:nvPr>
            <p:ph type="title"/>
          </p:nvPr>
        </p:nvSpPr>
        <p:spPr/>
        <p:txBody>
          <a:bodyPr/>
          <a:lstStyle/>
          <a:p>
            <a:r>
              <a:rPr kumimoji="1" lang="en-US" altLang="zh-CN" sz="3000" dirty="0">
                <a:solidFill>
                  <a:schemeClr val="tx2"/>
                </a:solidFill>
                <a:latin typeface="Arial" panose="020B0604020202020204" pitchFamily="34" charset="0"/>
                <a:cs typeface="Arial" panose="020B0604020202020204" pitchFamily="34" charset="0"/>
              </a:rPr>
              <a:t>Why</a:t>
            </a:r>
            <a:r>
              <a:rPr lang="en-US" altLang="zh-CN" sz="3000" dirty="0">
                <a:ea typeface="宋体" panose="02010600030101010101" pitchFamily="2" charset="-122"/>
              </a:rPr>
              <a:t> </a:t>
            </a:r>
            <a:r>
              <a:rPr kumimoji="1" lang="en-US" altLang="zh-CN" sz="3000" dirty="0">
                <a:solidFill>
                  <a:schemeClr val="tx2"/>
                </a:solidFill>
                <a:latin typeface="Arial" panose="020B0604020202020204" pitchFamily="34" charset="0"/>
                <a:cs typeface="Arial" panose="020B0604020202020204" pitchFamily="34" charset="0"/>
              </a:rPr>
              <a:t>is</a:t>
            </a:r>
            <a:r>
              <a:rPr lang="en-US" altLang="zh-CN" sz="3000" dirty="0">
                <a:ea typeface="宋体" panose="02010600030101010101" pitchFamily="2" charset="-122"/>
              </a:rPr>
              <a:t> </a:t>
            </a:r>
            <a:r>
              <a:rPr kumimoji="1" lang="en-US" altLang="zh-CN" sz="3000" dirty="0">
                <a:solidFill>
                  <a:schemeClr val="tx2"/>
                </a:solidFill>
                <a:latin typeface="Arial" panose="020B0604020202020204" pitchFamily="34" charset="0"/>
                <a:cs typeface="Arial" panose="020B0604020202020204" pitchFamily="34" charset="0"/>
              </a:rPr>
              <a:t>Image</a:t>
            </a:r>
            <a:r>
              <a:rPr lang="en-US" altLang="zh-CN" sz="3000" dirty="0">
                <a:ea typeface="宋体" panose="02010600030101010101" pitchFamily="2" charset="-122"/>
              </a:rPr>
              <a:t> </a:t>
            </a:r>
            <a:r>
              <a:rPr kumimoji="1" lang="en-US" altLang="zh-CN" sz="3000" dirty="0">
                <a:solidFill>
                  <a:schemeClr val="tx2"/>
                </a:solidFill>
                <a:latin typeface="Arial" panose="020B0604020202020204" pitchFamily="34" charset="0"/>
                <a:cs typeface="Arial" panose="020B0604020202020204" pitchFamily="34" charset="0"/>
              </a:rPr>
              <a:t>Retrieval</a:t>
            </a:r>
            <a:r>
              <a:rPr lang="en-US" altLang="zh-CN" sz="3000" dirty="0">
                <a:ea typeface="宋体" panose="02010600030101010101" pitchFamily="2" charset="-122"/>
              </a:rPr>
              <a:t> </a:t>
            </a:r>
            <a:r>
              <a:rPr kumimoji="1" lang="en-US" altLang="zh-CN" sz="2700" dirty="0">
                <a:solidFill>
                  <a:schemeClr val="tx2"/>
                </a:solidFill>
                <a:latin typeface="Arial" panose="020B0604020202020204" pitchFamily="34" charset="0"/>
                <a:cs typeface="Arial" panose="020B0604020202020204" pitchFamily="34" charset="0"/>
              </a:rPr>
              <a:t>Hard</a:t>
            </a:r>
            <a:r>
              <a:rPr lang="en-US" altLang="zh-CN" sz="3000" dirty="0">
                <a:ea typeface="宋体" panose="02010600030101010101" pitchFamily="2" charset="-122"/>
              </a:rPr>
              <a:t> </a:t>
            </a:r>
            <a:r>
              <a:rPr kumimoji="1" lang="en-US" altLang="zh-CN" sz="3000" dirty="0">
                <a:solidFill>
                  <a:schemeClr val="tx2"/>
                </a:solidFill>
                <a:latin typeface="Arial" panose="020B0604020202020204" pitchFamily="34" charset="0"/>
                <a:cs typeface="Arial" panose="020B0604020202020204" pitchFamily="34" charset="0"/>
              </a:rPr>
              <a:t>?</a:t>
            </a:r>
            <a:endParaRPr kumimoji="1" lang="en-US" altLang="zh-CN" sz="2850" dirty="0">
              <a:solidFill>
                <a:schemeClr val="tx2"/>
              </a:solidFill>
              <a:latin typeface="Arial" panose="020B0604020202020204" pitchFamily="34" charset="0"/>
              <a:cs typeface="Arial" panose="020B0604020202020204" pitchFamily="34" charset="0"/>
            </a:endParaRPr>
          </a:p>
        </p:txBody>
      </p:sp>
      <p:sp>
        <p:nvSpPr>
          <p:cNvPr id="9219" name="Rectangle 3">
            <a:extLst>
              <a:ext uri="{FF2B5EF4-FFF2-40B4-BE49-F238E27FC236}">
                <a16:creationId xmlns:a16="http://schemas.microsoft.com/office/drawing/2014/main" id="{5082D2B1-0A9B-41EC-B16F-EAC57E99616B}"/>
              </a:ext>
            </a:extLst>
          </p:cNvPr>
          <p:cNvSpPr>
            <a:spLocks noGrp="1" noChangeArrowheads="1"/>
          </p:cNvSpPr>
          <p:nvPr>
            <p:ph type="body" idx="1"/>
          </p:nvPr>
        </p:nvSpPr>
        <p:spPr/>
        <p:txBody>
          <a:bodyPr/>
          <a:lstStyle/>
          <a:p>
            <a:r>
              <a:rPr lang="en-US" altLang="zh-CN" sz="2100" dirty="0">
                <a:ea typeface="宋体" panose="02010600030101010101" pitchFamily="2" charset="-122"/>
              </a:rPr>
              <a:t>A picture is worth a thousand words</a:t>
            </a:r>
          </a:p>
          <a:p>
            <a:r>
              <a:rPr lang="en-US" altLang="zh-CN" sz="2100" dirty="0">
                <a:ea typeface="宋体" panose="02010600030101010101" pitchFamily="2" charset="-122"/>
              </a:rPr>
              <a:t>The meaning of an image is highly individual and subjective</a:t>
            </a:r>
          </a:p>
          <a:p>
            <a:endParaRPr lang="en-US" altLang="zh-CN" dirty="0">
              <a:ea typeface="宋体" panose="02010600030101010101" pitchFamily="2" charset="-122"/>
            </a:endParaRPr>
          </a:p>
        </p:txBody>
      </p:sp>
      <p:pic>
        <p:nvPicPr>
          <p:cNvPr id="5" name="Picture 3" descr="3259023">
            <a:extLst>
              <a:ext uri="{FF2B5EF4-FFF2-40B4-BE49-F238E27FC236}">
                <a16:creationId xmlns:a16="http://schemas.microsoft.com/office/drawing/2014/main" id="{FB56B8C9-C096-452D-BCC4-75ACA85162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439467" y="2788444"/>
            <a:ext cx="3078956" cy="2052638"/>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4" descr="3259017">
            <a:extLst>
              <a:ext uri="{FF2B5EF4-FFF2-40B4-BE49-F238E27FC236}">
                <a16:creationId xmlns:a16="http://schemas.microsoft.com/office/drawing/2014/main" id="{23282362-DCC0-434C-B326-4DEB0B5EF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25579" y="2752726"/>
            <a:ext cx="3132534" cy="2088356"/>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6884EA-93E9-4AB4-918E-F1860DC2E783}"/>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Framework</a:t>
            </a:r>
            <a:endParaRPr lang="zh-CN" altLang="en-US"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55D2AC0D-0B7F-47D9-8035-883E8AB94683}"/>
              </a:ext>
            </a:extLst>
          </p:cNvPr>
          <p:cNvPicPr>
            <a:picLocks noChangeAspect="1"/>
          </p:cNvPicPr>
          <p:nvPr/>
        </p:nvPicPr>
        <p:blipFill>
          <a:blip r:embed="rId2"/>
          <a:stretch>
            <a:fillRect/>
          </a:stretch>
        </p:blipFill>
        <p:spPr>
          <a:xfrm>
            <a:off x="516324" y="1364106"/>
            <a:ext cx="8627676" cy="2351878"/>
          </a:xfrm>
          <a:prstGeom prst="rect">
            <a:avLst/>
          </a:prstGeom>
        </p:spPr>
      </p:pic>
      <p:sp>
        <p:nvSpPr>
          <p:cNvPr id="4" name="矩形 3">
            <a:extLst>
              <a:ext uri="{FF2B5EF4-FFF2-40B4-BE49-F238E27FC236}">
                <a16:creationId xmlns:a16="http://schemas.microsoft.com/office/drawing/2014/main" id="{4B3C7D79-CCD2-4892-AA98-A28852EF91E4}"/>
              </a:ext>
            </a:extLst>
          </p:cNvPr>
          <p:cNvSpPr/>
          <p:nvPr/>
        </p:nvSpPr>
        <p:spPr>
          <a:xfrm>
            <a:off x="1027050" y="4036126"/>
            <a:ext cx="7488300" cy="400110"/>
          </a:xfrm>
          <a:prstGeom prst="rect">
            <a:avLst/>
          </a:prstGeom>
        </p:spPr>
        <p:txBody>
          <a:bodyPr wrap="square">
            <a:spAutoFit/>
          </a:bodyPr>
          <a:lstStyle/>
          <a:p>
            <a:r>
              <a:rPr lang="en-US" altLang="zh-CN" sz="2000" dirty="0">
                <a:solidFill>
                  <a:srgbClr val="000000"/>
                </a:solidFill>
                <a:latin typeface="微软雅黑" panose="020B0503020204020204" pitchFamily="34" charset="-122"/>
                <a:ea typeface="微软雅黑" panose="020B0503020204020204" pitchFamily="34" charset="-122"/>
              </a:rPr>
              <a:t>The general framework of content-based image retrieval</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1444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Problems</a:t>
            </a:r>
            <a:r>
              <a:rPr lang="en-US" altLang="zh-CN" dirty="0">
                <a:ea typeface="宋体" panose="02010600030101010101" pitchFamily="2" charset="-122"/>
              </a:rPr>
              <a:t> </a:t>
            </a:r>
            <a:r>
              <a:rPr lang="en-US" altLang="zh-CN" dirty="0"/>
              <a:t>with</a:t>
            </a:r>
            <a:r>
              <a:rPr lang="en-US" altLang="zh-CN" dirty="0">
                <a:ea typeface="宋体" panose="02010600030101010101" pitchFamily="2" charset="-122"/>
              </a:rPr>
              <a:t> </a:t>
            </a:r>
            <a:r>
              <a:rPr lang="en-US" altLang="zh-CN" dirty="0"/>
              <a:t>Image</a:t>
            </a:r>
            <a:r>
              <a:rPr lang="en-US" altLang="zh-CN" dirty="0">
                <a:ea typeface="宋体" panose="02010600030101010101" pitchFamily="2" charset="-122"/>
              </a:rPr>
              <a:t> </a:t>
            </a:r>
            <a:r>
              <a:rPr lang="en-US" altLang="zh-CN" dirty="0"/>
              <a:t>Retrieval</a:t>
            </a:r>
            <a:endParaRPr lang="zh-CN" altLang="en-US" dirty="0"/>
          </a:p>
        </p:txBody>
      </p:sp>
      <p:sp>
        <p:nvSpPr>
          <p:cNvPr id="6" name="六边形 5"/>
          <p:cNvSpPr/>
          <p:nvPr/>
        </p:nvSpPr>
        <p:spPr>
          <a:xfrm>
            <a:off x="3478065" y="1920574"/>
            <a:ext cx="795528" cy="685800"/>
          </a:xfrm>
          <a:prstGeom prst="hex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3000" b="1" dirty="0">
                <a:solidFill>
                  <a:prstClr val="black"/>
                </a:solidFill>
                <a:latin typeface="Times New Roman"/>
                <a:ea typeface="黑体"/>
              </a:rPr>
              <a:t>多</a:t>
            </a:r>
          </a:p>
        </p:txBody>
      </p:sp>
      <p:sp>
        <p:nvSpPr>
          <p:cNvPr id="7" name="六边形 6"/>
          <p:cNvSpPr/>
          <p:nvPr/>
        </p:nvSpPr>
        <p:spPr>
          <a:xfrm>
            <a:off x="3478065" y="2653875"/>
            <a:ext cx="795528" cy="685800"/>
          </a:xfrm>
          <a:prstGeom prst="hex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3000" b="1" dirty="0">
                <a:solidFill>
                  <a:prstClr val="black"/>
                </a:solidFill>
                <a:latin typeface="Times New Roman"/>
                <a:ea typeface="黑体"/>
              </a:rPr>
              <a:t>快</a:t>
            </a:r>
          </a:p>
        </p:txBody>
      </p:sp>
      <p:sp>
        <p:nvSpPr>
          <p:cNvPr id="8" name="六边形 7"/>
          <p:cNvSpPr/>
          <p:nvPr/>
        </p:nvSpPr>
        <p:spPr>
          <a:xfrm>
            <a:off x="2821266" y="2291111"/>
            <a:ext cx="795528" cy="685800"/>
          </a:xfrm>
          <a:prstGeom prst="hex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3000" b="1" dirty="0">
                <a:solidFill>
                  <a:prstClr val="black"/>
                </a:solidFill>
                <a:latin typeface="Times New Roman"/>
                <a:ea typeface="黑体"/>
              </a:rPr>
              <a:t>好</a:t>
            </a:r>
          </a:p>
        </p:txBody>
      </p:sp>
      <p:sp>
        <p:nvSpPr>
          <p:cNvPr id="9" name="六边形 8"/>
          <p:cNvSpPr/>
          <p:nvPr/>
        </p:nvSpPr>
        <p:spPr>
          <a:xfrm>
            <a:off x="4134864" y="2291111"/>
            <a:ext cx="795528" cy="685800"/>
          </a:xfrm>
          <a:prstGeom prst="hex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3000" b="1" dirty="0">
                <a:solidFill>
                  <a:prstClr val="black"/>
                </a:solidFill>
                <a:latin typeface="Times New Roman"/>
                <a:ea typeface="黑体"/>
              </a:rPr>
              <a:t>省</a:t>
            </a:r>
          </a:p>
        </p:txBody>
      </p:sp>
      <p:sp>
        <p:nvSpPr>
          <p:cNvPr id="10" name="文本框 9"/>
          <p:cNvSpPr txBox="1"/>
          <p:nvPr/>
        </p:nvSpPr>
        <p:spPr>
          <a:xfrm>
            <a:off x="3978377" y="1596807"/>
            <a:ext cx="3094437" cy="323165"/>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marL="214313" indent="-214313">
              <a:buFont typeface="Wingdings" panose="05000000000000000000" pitchFamily="2" charset="2"/>
              <a:buChar char="ü"/>
            </a:pPr>
            <a:r>
              <a:rPr lang="zh-CN" altLang="en-US" sz="1500" dirty="0">
                <a:solidFill>
                  <a:prstClr val="black"/>
                </a:solidFill>
                <a:latin typeface="Times New Roman"/>
                <a:ea typeface="黑体"/>
              </a:rPr>
              <a:t>数据库规模大，包含图像数量多</a:t>
            </a:r>
          </a:p>
        </p:txBody>
      </p:sp>
      <p:sp>
        <p:nvSpPr>
          <p:cNvPr id="11" name="文本框 10"/>
          <p:cNvSpPr txBox="1"/>
          <p:nvPr/>
        </p:nvSpPr>
        <p:spPr>
          <a:xfrm>
            <a:off x="5034373" y="2467875"/>
            <a:ext cx="2324995" cy="323165"/>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marL="214313" indent="-214313">
              <a:buFont typeface="Wingdings" panose="05000000000000000000" pitchFamily="2" charset="2"/>
              <a:buChar char="ü"/>
            </a:pPr>
            <a:r>
              <a:rPr lang="zh-CN" altLang="en-US" sz="1500" dirty="0">
                <a:solidFill>
                  <a:prstClr val="black"/>
                </a:solidFill>
                <a:latin typeface="Times New Roman"/>
                <a:ea typeface="黑体"/>
              </a:rPr>
              <a:t>数据库索引内存开销小</a:t>
            </a:r>
          </a:p>
        </p:txBody>
      </p:sp>
      <p:sp>
        <p:nvSpPr>
          <p:cNvPr id="12" name="文本框 11"/>
          <p:cNvSpPr txBox="1"/>
          <p:nvPr/>
        </p:nvSpPr>
        <p:spPr>
          <a:xfrm>
            <a:off x="3756601" y="3468002"/>
            <a:ext cx="1362529" cy="3231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14313" indent="-214313">
              <a:buFont typeface="Wingdings" panose="05000000000000000000" pitchFamily="2" charset="2"/>
              <a:buChar char="ü"/>
            </a:pPr>
            <a:r>
              <a:rPr lang="zh-CN" altLang="en-US" sz="1500" dirty="0">
                <a:solidFill>
                  <a:prstClr val="black"/>
                </a:solidFill>
                <a:latin typeface="Times New Roman"/>
                <a:ea typeface="黑体"/>
              </a:rPr>
              <a:t>查询响应快</a:t>
            </a:r>
          </a:p>
        </p:txBody>
      </p:sp>
      <p:sp>
        <p:nvSpPr>
          <p:cNvPr id="13" name="文本框 12"/>
          <p:cNvSpPr txBox="1"/>
          <p:nvPr/>
        </p:nvSpPr>
        <p:spPr>
          <a:xfrm>
            <a:off x="1496760" y="2481269"/>
            <a:ext cx="1363194" cy="323165"/>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marL="214313" indent="-214313">
              <a:buFont typeface="Wingdings" panose="05000000000000000000" pitchFamily="2" charset="2"/>
              <a:buChar char="ü"/>
            </a:pPr>
            <a:r>
              <a:rPr lang="zh-CN" altLang="en-US" sz="1500" dirty="0">
                <a:solidFill>
                  <a:prstClr val="black"/>
                </a:solidFill>
                <a:latin typeface="Times New Roman"/>
                <a:ea typeface="黑体"/>
              </a:rPr>
              <a:t>检索精度高</a:t>
            </a:r>
          </a:p>
        </p:txBody>
      </p:sp>
      <p:sp>
        <p:nvSpPr>
          <p:cNvPr id="15" name="矩形 14"/>
          <p:cNvSpPr/>
          <p:nvPr/>
        </p:nvSpPr>
        <p:spPr>
          <a:xfrm>
            <a:off x="1252541" y="3269775"/>
            <a:ext cx="1708520" cy="67354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prstClr val="white"/>
                </a:solidFill>
                <a:latin typeface="Times New Roman"/>
                <a:ea typeface="黑体"/>
              </a:rPr>
              <a:t>可有效度量图像</a:t>
            </a:r>
            <a:endParaRPr lang="en-US" altLang="zh-CN" sz="1500" dirty="0">
              <a:solidFill>
                <a:prstClr val="white"/>
              </a:solidFill>
              <a:latin typeface="Times New Roman"/>
              <a:ea typeface="黑体"/>
            </a:endParaRPr>
          </a:p>
          <a:p>
            <a:pPr algn="ctr"/>
            <a:r>
              <a:rPr lang="zh-CN" altLang="en-US" sz="1500" dirty="0">
                <a:solidFill>
                  <a:prstClr val="white"/>
                </a:solidFill>
                <a:latin typeface="Times New Roman"/>
                <a:ea typeface="黑体"/>
              </a:rPr>
              <a:t>相关性的特征表达</a:t>
            </a:r>
          </a:p>
        </p:txBody>
      </p:sp>
      <p:sp>
        <p:nvSpPr>
          <p:cNvPr id="16" name="下箭头 15"/>
          <p:cNvSpPr/>
          <p:nvPr/>
        </p:nvSpPr>
        <p:spPr>
          <a:xfrm>
            <a:off x="1911976" y="2819910"/>
            <a:ext cx="363474" cy="417305"/>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latin typeface="Times New Roman"/>
              <a:ea typeface="黑体"/>
            </a:endParaRPr>
          </a:p>
        </p:txBody>
      </p:sp>
      <p:grpSp>
        <p:nvGrpSpPr>
          <p:cNvPr id="17" name="组合 16"/>
          <p:cNvGrpSpPr/>
          <p:nvPr/>
        </p:nvGrpSpPr>
        <p:grpSpPr>
          <a:xfrm>
            <a:off x="3703486" y="3826042"/>
            <a:ext cx="1512873" cy="917745"/>
            <a:chOff x="3822467" y="5149435"/>
            <a:chExt cx="2017164" cy="1223660"/>
          </a:xfrm>
        </p:grpSpPr>
        <p:sp>
          <p:nvSpPr>
            <p:cNvPr id="18" name="矩形 17"/>
            <p:cNvSpPr/>
            <p:nvPr/>
          </p:nvSpPr>
          <p:spPr>
            <a:xfrm>
              <a:off x="3822467" y="5768295"/>
              <a:ext cx="2017164" cy="6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prstClr val="white"/>
                  </a:solidFill>
                  <a:latin typeface="Times New Roman"/>
                  <a:ea typeface="黑体"/>
                </a:rPr>
                <a:t>高效的查询策略</a:t>
              </a:r>
            </a:p>
          </p:txBody>
        </p:sp>
        <p:sp>
          <p:nvSpPr>
            <p:cNvPr id="19" name="下箭头 18"/>
            <p:cNvSpPr/>
            <p:nvPr/>
          </p:nvSpPr>
          <p:spPr>
            <a:xfrm>
              <a:off x="4594860" y="5149435"/>
              <a:ext cx="484632" cy="556407"/>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latin typeface="Times New Roman"/>
                <a:ea typeface="黑体"/>
              </a:endParaRPr>
            </a:p>
          </p:txBody>
        </p:sp>
      </p:grpSp>
      <p:grpSp>
        <p:nvGrpSpPr>
          <p:cNvPr id="20" name="组合 19"/>
          <p:cNvGrpSpPr/>
          <p:nvPr/>
        </p:nvGrpSpPr>
        <p:grpSpPr>
          <a:xfrm>
            <a:off x="5679094" y="2810058"/>
            <a:ext cx="1504344" cy="913051"/>
            <a:chOff x="6590835" y="3811566"/>
            <a:chExt cx="2005792" cy="1217401"/>
          </a:xfrm>
        </p:grpSpPr>
        <p:sp>
          <p:nvSpPr>
            <p:cNvPr id="21" name="矩形 20"/>
            <p:cNvSpPr/>
            <p:nvPr/>
          </p:nvSpPr>
          <p:spPr>
            <a:xfrm>
              <a:off x="6590835" y="4424523"/>
              <a:ext cx="2005792" cy="60444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prstClr val="white"/>
                  </a:solidFill>
                  <a:latin typeface="Times New Roman"/>
                  <a:ea typeface="黑体"/>
                </a:rPr>
                <a:t>高效的索引方法</a:t>
              </a:r>
            </a:p>
          </p:txBody>
        </p:sp>
        <p:sp>
          <p:nvSpPr>
            <p:cNvPr id="22" name="下箭头 21"/>
            <p:cNvSpPr/>
            <p:nvPr/>
          </p:nvSpPr>
          <p:spPr>
            <a:xfrm>
              <a:off x="7345670" y="3811566"/>
              <a:ext cx="484632" cy="556407"/>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prstClr val="white"/>
                </a:solidFill>
                <a:latin typeface="Times New Roman"/>
                <a:ea typeface="黑体"/>
              </a:endParaRPr>
            </a:p>
          </p:txBody>
        </p:sp>
      </p:grpSp>
    </p:spTree>
    <p:extLst>
      <p:ext uri="{BB962C8B-B14F-4D97-AF65-F5344CB8AC3E}">
        <p14:creationId xmlns:p14="http://schemas.microsoft.com/office/powerpoint/2010/main" val="257008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mph" presetSubtype="0" fill="hold" grpId="1" nodeType="clickEffect">
                                  <p:stCondLst>
                                    <p:cond delay="0"/>
                                  </p:stCondLst>
                                  <p:childTnLst>
                                    <p:animScale>
                                      <p:cBhvr>
                                        <p:cTn id="44" dur="2000" fill="hold"/>
                                        <p:tgtEl>
                                          <p:spTgt spid="1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5" grpId="0" animBg="1"/>
      <p:bldP spid="15" grpId="1"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Basic Problems</a:t>
            </a:r>
            <a:endParaRPr lang="zh-CN" altLang="en-US" dirty="0"/>
          </a:p>
        </p:txBody>
      </p:sp>
      <p:sp>
        <p:nvSpPr>
          <p:cNvPr id="3" name="内容占位符 2"/>
          <p:cNvSpPr>
            <a:spLocks noGrp="1"/>
          </p:cNvSpPr>
          <p:nvPr>
            <p:ph idx="1"/>
          </p:nvPr>
        </p:nvSpPr>
        <p:spPr>
          <a:xfrm>
            <a:off x="628650" y="1260347"/>
            <a:ext cx="7783239" cy="2256069"/>
          </a:xfrm>
        </p:spPr>
        <p:txBody>
          <a:bodyPr>
            <a:normAutofit fontScale="70000" lnSpcReduction="20000"/>
          </a:bodyPr>
          <a:lstStyle/>
          <a:p>
            <a:pPr>
              <a:lnSpc>
                <a:spcPct val="170000"/>
              </a:lnSpc>
              <a:buClr>
                <a:srgbClr val="1F497D"/>
              </a:buClr>
              <a:defRPr/>
            </a:pPr>
            <a:r>
              <a:rPr lang="zh-CN" altLang="en-US" dirty="0">
                <a:solidFill>
                  <a:prstClr val="black"/>
                </a:solidFill>
              </a:rPr>
              <a:t>图像检索基本问题之一：</a:t>
            </a:r>
            <a:r>
              <a:rPr lang="zh-CN" altLang="en-US" dirty="0">
                <a:solidFill>
                  <a:srgbClr val="0070C0"/>
                </a:solidFill>
              </a:rPr>
              <a:t>如何计算图像间的内容相关性</a:t>
            </a:r>
            <a:r>
              <a:rPr lang="zh-CN" altLang="en-US" dirty="0">
                <a:solidFill>
                  <a:prstClr val="black"/>
                </a:solidFill>
              </a:rPr>
              <a:t>？</a:t>
            </a:r>
            <a:endParaRPr lang="en-US" altLang="zh-CN" dirty="0">
              <a:solidFill>
                <a:prstClr val="black"/>
              </a:solidFill>
            </a:endParaRPr>
          </a:p>
          <a:p>
            <a:pPr lvl="1">
              <a:lnSpc>
                <a:spcPct val="170000"/>
              </a:lnSpc>
              <a:buClr>
                <a:srgbClr val="1F497D"/>
              </a:buClr>
              <a:defRPr/>
            </a:pPr>
            <a:r>
              <a:rPr lang="zh-CN" altLang="en-US" b="1" dirty="0">
                <a:solidFill>
                  <a:prstClr val="black"/>
                </a:solidFill>
              </a:rPr>
              <a:t>图像表征</a:t>
            </a:r>
            <a:r>
              <a:rPr lang="zh-CN" altLang="en-US" dirty="0">
                <a:solidFill>
                  <a:prstClr val="black"/>
                </a:solidFill>
              </a:rPr>
              <a:t>：非结构化图像数据的结构化表达</a:t>
            </a:r>
            <a:endParaRPr lang="en-US" altLang="zh-CN" dirty="0">
              <a:solidFill>
                <a:prstClr val="black"/>
              </a:solidFill>
            </a:endParaRPr>
          </a:p>
          <a:p>
            <a:pPr lvl="2">
              <a:lnSpc>
                <a:spcPct val="170000"/>
              </a:lnSpc>
              <a:buClr>
                <a:srgbClr val="1F497D"/>
              </a:buClr>
              <a:defRPr/>
            </a:pPr>
            <a:r>
              <a:rPr lang="en-US" altLang="zh-CN" dirty="0">
                <a:solidFill>
                  <a:prstClr val="black"/>
                </a:solidFill>
              </a:rPr>
              <a:t>SIFT + </a:t>
            </a:r>
            <a:r>
              <a:rPr lang="en-US" altLang="zh-CN" dirty="0" err="1">
                <a:solidFill>
                  <a:prstClr val="black"/>
                </a:solidFill>
              </a:rPr>
              <a:t>BoW</a:t>
            </a:r>
            <a:r>
              <a:rPr lang="en-US" altLang="zh-CN" dirty="0">
                <a:solidFill>
                  <a:prstClr val="black"/>
                </a:solidFill>
              </a:rPr>
              <a:t>/VLAD/FV</a:t>
            </a:r>
          </a:p>
          <a:p>
            <a:pPr lvl="2">
              <a:lnSpc>
                <a:spcPct val="170000"/>
              </a:lnSpc>
              <a:buClr>
                <a:srgbClr val="1F497D"/>
              </a:buClr>
              <a:defRPr/>
            </a:pPr>
            <a:r>
              <a:rPr lang="en-US" altLang="zh-CN" dirty="0">
                <a:solidFill>
                  <a:prstClr val="black"/>
                </a:solidFill>
              </a:rPr>
              <a:t>Activations of the intermediate layers of CNN model</a:t>
            </a:r>
          </a:p>
          <a:p>
            <a:pPr lvl="1">
              <a:lnSpc>
                <a:spcPct val="170000"/>
              </a:lnSpc>
              <a:buClr>
                <a:srgbClr val="1F497D"/>
              </a:buClr>
              <a:defRPr/>
            </a:pPr>
            <a:r>
              <a:rPr lang="zh-CN" altLang="en-US" b="1" dirty="0">
                <a:solidFill>
                  <a:prstClr val="black"/>
                </a:solidFill>
              </a:rPr>
              <a:t>相似性度量</a:t>
            </a:r>
            <a:r>
              <a:rPr lang="zh-CN" altLang="en-US" dirty="0">
                <a:solidFill>
                  <a:prstClr val="black"/>
                </a:solidFill>
              </a:rPr>
              <a:t>：基于图像表征的相关性计算</a:t>
            </a:r>
          </a:p>
        </p:txBody>
      </p:sp>
      <p:sp>
        <p:nvSpPr>
          <p:cNvPr id="4" name="灯片编号占位符 3"/>
          <p:cNvSpPr>
            <a:spLocks noGrp="1"/>
          </p:cNvSpPr>
          <p:nvPr>
            <p:ph type="sldNum" sz="quarter" idx="12"/>
          </p:nvPr>
        </p:nvSpPr>
        <p:spPr/>
        <p:txBody>
          <a:bodyPr/>
          <a:lstStyle/>
          <a:p>
            <a:pPr>
              <a:defRPr/>
            </a:pPr>
            <a:fld id="{BE59E6E9-16BB-4D46-A8D6-97CC594B8C57}" type="slidenum">
              <a:rPr lang="en-US" altLang="zh-CN">
                <a:solidFill>
                  <a:prstClr val="black"/>
                </a:solidFill>
              </a:rPr>
              <a:pPr>
                <a:defRPr/>
              </a:pPr>
              <a:t>8</a:t>
            </a:fld>
            <a:endParaRPr lang="en-US" altLang="zh-CN">
              <a:solidFill>
                <a:prstClr val="black"/>
              </a:solidFill>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5362" y="4459039"/>
            <a:ext cx="642942" cy="48935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5362" y="3880866"/>
            <a:ext cx="639371" cy="482207"/>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5362" y="5372757"/>
            <a:ext cx="628374" cy="488735"/>
          </a:xfrm>
          <a:prstGeom prst="rect">
            <a:avLst/>
          </a:prstGeom>
        </p:spPr>
      </p:pic>
      <p:cxnSp>
        <p:nvCxnSpPr>
          <p:cNvPr id="9" name="直接箭头连接符 8"/>
          <p:cNvCxnSpPr/>
          <p:nvPr/>
        </p:nvCxnSpPr>
        <p:spPr bwMode="auto">
          <a:xfrm>
            <a:off x="3953503" y="5904314"/>
            <a:ext cx="3337917" cy="0"/>
          </a:xfrm>
          <a:prstGeom prst="straightConnector1">
            <a:avLst/>
          </a:prstGeom>
          <a:noFill/>
          <a:ln w="28575"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直接箭头连接符 21"/>
          <p:cNvCxnSpPr/>
          <p:nvPr/>
        </p:nvCxnSpPr>
        <p:spPr bwMode="auto">
          <a:xfrm flipV="1">
            <a:off x="3953503" y="3874913"/>
            <a:ext cx="0" cy="2029402"/>
          </a:xfrm>
          <a:prstGeom prst="straightConnector1">
            <a:avLst/>
          </a:prstGeom>
          <a:noFill/>
          <a:ln w="28575"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5" name="矩形 14"/>
          <p:cNvSpPr/>
          <p:nvPr/>
        </p:nvSpPr>
        <p:spPr>
          <a:xfrm>
            <a:off x="5245436" y="6031919"/>
            <a:ext cx="800219" cy="276999"/>
          </a:xfrm>
          <a:prstGeom prst="rect">
            <a:avLst/>
          </a:prstGeom>
        </p:spPr>
        <p:txBody>
          <a:bodyPr wrap="none">
            <a:spAutoFit/>
          </a:bodyPr>
          <a:lstStyle/>
          <a:p>
            <a:r>
              <a:rPr lang="zh-CN" altLang="en-US" sz="1200" dirty="0">
                <a:solidFill>
                  <a:prstClr val="black"/>
                </a:solidFill>
                <a:latin typeface="Times New Roman"/>
                <a:ea typeface="黑体"/>
              </a:rPr>
              <a:t>表征空间</a:t>
            </a:r>
          </a:p>
        </p:txBody>
      </p:sp>
      <p:sp>
        <p:nvSpPr>
          <p:cNvPr id="27" name="矩形 26"/>
          <p:cNvSpPr/>
          <p:nvPr/>
        </p:nvSpPr>
        <p:spPr>
          <a:xfrm>
            <a:off x="2630088" y="6036294"/>
            <a:ext cx="492443" cy="276999"/>
          </a:xfrm>
          <a:prstGeom prst="rect">
            <a:avLst/>
          </a:prstGeom>
        </p:spPr>
        <p:txBody>
          <a:bodyPr wrap="none">
            <a:spAutoFit/>
          </a:bodyPr>
          <a:lstStyle/>
          <a:p>
            <a:r>
              <a:rPr lang="zh-CN" altLang="en-US" sz="1200" dirty="0">
                <a:solidFill>
                  <a:prstClr val="black"/>
                </a:solidFill>
                <a:latin typeface="Times New Roman"/>
                <a:ea typeface="黑体"/>
              </a:rPr>
              <a:t>图像</a:t>
            </a:r>
          </a:p>
        </p:txBody>
      </p:sp>
      <p:sp>
        <p:nvSpPr>
          <p:cNvPr id="28" name="矩形 27"/>
          <p:cNvSpPr/>
          <p:nvPr/>
        </p:nvSpPr>
        <p:spPr>
          <a:xfrm rot="5400000">
            <a:off x="2691232" y="5088062"/>
            <a:ext cx="338554" cy="276999"/>
          </a:xfrm>
          <a:prstGeom prst="rect">
            <a:avLst/>
          </a:prstGeom>
        </p:spPr>
        <p:txBody>
          <a:bodyPr wrap="none">
            <a:spAutoFit/>
          </a:bodyPr>
          <a:lstStyle/>
          <a:p>
            <a:r>
              <a:rPr lang="en-US" altLang="zh-CN" sz="1200" dirty="0">
                <a:solidFill>
                  <a:prstClr val="black"/>
                </a:solidFill>
                <a:latin typeface="Times New Roman"/>
                <a:ea typeface="黑体"/>
              </a:rPr>
              <a:t>…</a:t>
            </a:r>
            <a:endParaRPr lang="zh-CN" altLang="en-US" sz="1200" dirty="0">
              <a:solidFill>
                <a:prstClr val="black"/>
              </a:solidFill>
              <a:latin typeface="Times New Roman"/>
              <a:ea typeface="黑体"/>
            </a:endParaRPr>
          </a:p>
        </p:txBody>
      </p:sp>
      <p:sp>
        <p:nvSpPr>
          <p:cNvPr id="16" name="椭圆 15"/>
          <p:cNvSpPr>
            <a:spLocks noChangeAspect="1"/>
          </p:cNvSpPr>
          <p:nvPr/>
        </p:nvSpPr>
        <p:spPr bwMode="auto">
          <a:xfrm>
            <a:off x="4818739" y="4389329"/>
            <a:ext cx="81000" cy="81000"/>
          </a:xfrm>
          <a:prstGeom prst="ellipse">
            <a:avLst/>
          </a:prstGeom>
          <a:solidFill>
            <a:srgbClr val="FF0000"/>
          </a:solidFill>
          <a:ln>
            <a:noFill/>
          </a:ln>
          <a:effectLst/>
        </p:spPr>
        <p:txBody>
          <a:bodyPr vert="horz" wrap="square" lIns="68580" tIns="34290" rIns="68580" bIns="34290" numCol="1" rtlCol="0" anchor="t" anchorCtr="0" compatLnSpc="1">
            <a:prstTxWarp prst="textNoShape">
              <a:avLst/>
            </a:prstTxWarp>
          </a:bodyPr>
          <a:lstStyle/>
          <a:p>
            <a:pPr fontAlgn="base">
              <a:spcBef>
                <a:spcPct val="20000"/>
              </a:spcBef>
              <a:spcAft>
                <a:spcPct val="0"/>
              </a:spcAft>
              <a:buClr>
                <a:srgbClr val="C0504D"/>
              </a:buClr>
              <a:buFont typeface="Wingdings" charset="0"/>
              <a:buChar char="•"/>
            </a:pPr>
            <a:endParaRPr lang="zh-CN" altLang="en-US" sz="1350">
              <a:solidFill>
                <a:prstClr val="black"/>
              </a:solidFill>
              <a:latin typeface="Times New Roman" charset="0"/>
              <a:ea typeface="黑体" charset="0"/>
              <a:cs typeface="黑体" charset="0"/>
            </a:endParaRPr>
          </a:p>
        </p:txBody>
      </p:sp>
      <p:sp>
        <p:nvSpPr>
          <p:cNvPr id="30" name="椭圆 29"/>
          <p:cNvSpPr>
            <a:spLocks noChangeAspect="1"/>
          </p:cNvSpPr>
          <p:nvPr/>
        </p:nvSpPr>
        <p:spPr bwMode="auto">
          <a:xfrm>
            <a:off x="5500961" y="4081469"/>
            <a:ext cx="81000" cy="81000"/>
          </a:xfrm>
          <a:prstGeom prst="ellipse">
            <a:avLst/>
          </a:prstGeom>
          <a:solidFill>
            <a:srgbClr val="FF0000"/>
          </a:solidFill>
          <a:ln>
            <a:noFill/>
          </a:ln>
          <a:effectLst/>
        </p:spPr>
        <p:txBody>
          <a:bodyPr vert="horz" wrap="square" lIns="68580" tIns="34290" rIns="68580" bIns="34290" numCol="1" rtlCol="0" anchor="t" anchorCtr="0" compatLnSpc="1">
            <a:prstTxWarp prst="textNoShape">
              <a:avLst/>
            </a:prstTxWarp>
          </a:bodyPr>
          <a:lstStyle/>
          <a:p>
            <a:pPr fontAlgn="base">
              <a:spcBef>
                <a:spcPct val="20000"/>
              </a:spcBef>
              <a:spcAft>
                <a:spcPct val="0"/>
              </a:spcAft>
              <a:buClr>
                <a:srgbClr val="C0504D"/>
              </a:buClr>
              <a:buFont typeface="Wingdings" charset="0"/>
              <a:buChar char="•"/>
            </a:pPr>
            <a:endParaRPr lang="zh-CN" altLang="en-US" sz="1350">
              <a:solidFill>
                <a:prstClr val="black"/>
              </a:solidFill>
              <a:latin typeface="Times New Roman" charset="0"/>
              <a:ea typeface="黑体" charset="0"/>
              <a:cs typeface="黑体" charset="0"/>
            </a:endParaRPr>
          </a:p>
        </p:txBody>
      </p:sp>
      <p:sp>
        <p:nvSpPr>
          <p:cNvPr id="31" name="椭圆 30"/>
          <p:cNvSpPr>
            <a:spLocks noChangeAspect="1"/>
          </p:cNvSpPr>
          <p:nvPr/>
        </p:nvSpPr>
        <p:spPr bwMode="auto">
          <a:xfrm>
            <a:off x="5270022" y="5695709"/>
            <a:ext cx="81000" cy="81000"/>
          </a:xfrm>
          <a:prstGeom prst="ellipse">
            <a:avLst/>
          </a:prstGeom>
          <a:solidFill>
            <a:srgbClr val="FF0000"/>
          </a:solidFill>
          <a:ln>
            <a:noFill/>
          </a:ln>
          <a:effectLst/>
        </p:spPr>
        <p:txBody>
          <a:bodyPr vert="horz" wrap="square" lIns="68580" tIns="34290" rIns="68580" bIns="34290" numCol="1" rtlCol="0" anchor="t" anchorCtr="0" compatLnSpc="1">
            <a:prstTxWarp prst="textNoShape">
              <a:avLst/>
            </a:prstTxWarp>
          </a:bodyPr>
          <a:lstStyle/>
          <a:p>
            <a:pPr fontAlgn="base">
              <a:spcBef>
                <a:spcPct val="20000"/>
              </a:spcBef>
              <a:spcAft>
                <a:spcPct val="0"/>
              </a:spcAft>
              <a:buClr>
                <a:srgbClr val="C0504D"/>
              </a:buClr>
              <a:buFont typeface="Wingdings" charset="0"/>
              <a:buChar char="•"/>
            </a:pPr>
            <a:endParaRPr lang="zh-CN" altLang="en-US" sz="1350">
              <a:solidFill>
                <a:prstClr val="black"/>
              </a:solidFill>
              <a:latin typeface="Times New Roman" charset="0"/>
              <a:ea typeface="黑体" charset="0"/>
              <a:cs typeface="黑体" charset="0"/>
            </a:endParaRPr>
          </a:p>
        </p:txBody>
      </p:sp>
      <p:cxnSp>
        <p:nvCxnSpPr>
          <p:cNvPr id="18" name="曲线连接符 17"/>
          <p:cNvCxnSpPr>
            <a:stCxn id="6" idx="3"/>
            <a:endCxn id="30" idx="0"/>
          </p:cNvCxnSpPr>
          <p:nvPr/>
        </p:nvCxnSpPr>
        <p:spPr bwMode="auto">
          <a:xfrm flipV="1">
            <a:off x="3164734" y="4081469"/>
            <a:ext cx="2376728" cy="40500"/>
          </a:xfrm>
          <a:prstGeom prst="curvedConnector4">
            <a:avLst>
              <a:gd name="adj1" fmla="val 49148"/>
              <a:gd name="adj2" fmla="val 1018650"/>
            </a:avLst>
          </a:prstGeom>
          <a:noFill/>
          <a:ln w="9525" cap="flat" cmpd="sng" algn="ctr">
            <a:solidFill>
              <a:schemeClr val="tx2">
                <a:lumMod val="60000"/>
                <a:lumOff val="40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曲线连接符 34"/>
          <p:cNvCxnSpPr>
            <a:stCxn id="5" idx="3"/>
            <a:endCxn id="16" idx="2"/>
          </p:cNvCxnSpPr>
          <p:nvPr/>
        </p:nvCxnSpPr>
        <p:spPr bwMode="auto">
          <a:xfrm flipV="1">
            <a:off x="3168306" y="4429829"/>
            <a:ext cx="1650434" cy="273885"/>
          </a:xfrm>
          <a:prstGeom prst="curvedConnector3">
            <a:avLst>
              <a:gd name="adj1" fmla="val 50000"/>
            </a:avLst>
          </a:prstGeom>
          <a:noFill/>
          <a:ln w="9525" cap="flat" cmpd="sng" algn="ctr">
            <a:solidFill>
              <a:schemeClr val="tx2">
                <a:lumMod val="60000"/>
                <a:lumOff val="40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曲线连接符 45"/>
          <p:cNvCxnSpPr>
            <a:stCxn id="7" idx="3"/>
            <a:endCxn id="31" idx="2"/>
          </p:cNvCxnSpPr>
          <p:nvPr/>
        </p:nvCxnSpPr>
        <p:spPr bwMode="auto">
          <a:xfrm>
            <a:off x="3153736" y="5617125"/>
            <a:ext cx="2116286" cy="119086"/>
          </a:xfrm>
          <a:prstGeom prst="curvedConnector3">
            <a:avLst>
              <a:gd name="adj1" fmla="val 50000"/>
            </a:avLst>
          </a:prstGeom>
          <a:noFill/>
          <a:ln w="9525" cap="flat" cmpd="sng" algn="ctr">
            <a:solidFill>
              <a:schemeClr val="tx2">
                <a:lumMod val="60000"/>
                <a:lumOff val="40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4" name="直接箭头连接符 33"/>
          <p:cNvCxnSpPr/>
          <p:nvPr/>
        </p:nvCxnSpPr>
        <p:spPr bwMode="auto">
          <a:xfrm flipV="1">
            <a:off x="4887876" y="4150609"/>
            <a:ext cx="613085" cy="279221"/>
          </a:xfrm>
          <a:prstGeom prst="straightConnector1">
            <a:avLst/>
          </a:prstGeom>
          <a:noFill/>
          <a:ln w="9525" cap="flat" cmpd="sng" algn="ctr">
            <a:solidFill>
              <a:srgbClr val="00B050"/>
            </a:solidFill>
            <a:prstDash val="solid"/>
            <a:round/>
            <a:headEnd type="arrow"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直接箭头连接符 48"/>
          <p:cNvCxnSpPr>
            <a:stCxn id="16" idx="4"/>
            <a:endCxn id="31" idx="1"/>
          </p:cNvCxnSpPr>
          <p:nvPr/>
        </p:nvCxnSpPr>
        <p:spPr bwMode="auto">
          <a:xfrm>
            <a:off x="4859240" y="4470330"/>
            <a:ext cx="422645" cy="1237243"/>
          </a:xfrm>
          <a:prstGeom prst="straightConnector1">
            <a:avLst/>
          </a:prstGeom>
          <a:noFill/>
          <a:ln w="9525" cap="flat" cmpd="sng" algn="ctr">
            <a:solidFill>
              <a:srgbClr val="00B050"/>
            </a:solidFill>
            <a:prstDash val="solid"/>
            <a:round/>
            <a:headEnd type="arrow"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2" name="矩形 51"/>
          <p:cNvSpPr/>
          <p:nvPr/>
        </p:nvSpPr>
        <p:spPr>
          <a:xfrm>
            <a:off x="4987252" y="4019714"/>
            <a:ext cx="328936" cy="300082"/>
          </a:xfrm>
          <a:prstGeom prst="rect">
            <a:avLst/>
          </a:prstGeom>
        </p:spPr>
        <p:txBody>
          <a:bodyPr wrap="none">
            <a:spAutoFit/>
          </a:bodyPr>
          <a:lstStyle/>
          <a:p>
            <a:r>
              <a:rPr lang="en-US" altLang="zh-CN" sz="1350" i="1" dirty="0">
                <a:solidFill>
                  <a:prstClr val="black"/>
                </a:solidFill>
                <a:latin typeface="Times New Roman"/>
                <a:ea typeface="黑体"/>
              </a:rPr>
              <a:t>d</a:t>
            </a:r>
            <a:r>
              <a:rPr lang="en-US" altLang="zh-CN" sz="1350" baseline="-25000" dirty="0">
                <a:solidFill>
                  <a:prstClr val="black"/>
                </a:solidFill>
                <a:latin typeface="Times New Roman"/>
                <a:ea typeface="黑体"/>
              </a:rPr>
              <a:t>1</a:t>
            </a:r>
            <a:endParaRPr lang="zh-CN" altLang="en-US" sz="1350" baseline="-25000" dirty="0">
              <a:solidFill>
                <a:prstClr val="black"/>
              </a:solidFill>
              <a:latin typeface="Times New Roman"/>
              <a:ea typeface="黑体"/>
            </a:endParaRPr>
          </a:p>
        </p:txBody>
      </p:sp>
      <p:sp>
        <p:nvSpPr>
          <p:cNvPr id="53" name="矩形 52"/>
          <p:cNvSpPr/>
          <p:nvPr/>
        </p:nvSpPr>
        <p:spPr>
          <a:xfrm>
            <a:off x="4938242" y="4717018"/>
            <a:ext cx="328936" cy="300082"/>
          </a:xfrm>
          <a:prstGeom prst="rect">
            <a:avLst/>
          </a:prstGeom>
        </p:spPr>
        <p:txBody>
          <a:bodyPr wrap="none">
            <a:spAutoFit/>
          </a:bodyPr>
          <a:lstStyle/>
          <a:p>
            <a:r>
              <a:rPr lang="en-US" altLang="zh-CN" sz="1350" i="1" dirty="0">
                <a:solidFill>
                  <a:prstClr val="black"/>
                </a:solidFill>
                <a:latin typeface="Times New Roman"/>
                <a:ea typeface="黑体"/>
              </a:rPr>
              <a:t>d</a:t>
            </a:r>
            <a:r>
              <a:rPr lang="en-US" altLang="zh-CN" sz="1350" baseline="-25000" dirty="0">
                <a:solidFill>
                  <a:prstClr val="black"/>
                </a:solidFill>
                <a:latin typeface="Times New Roman"/>
                <a:ea typeface="黑体"/>
              </a:rPr>
              <a:t>2</a:t>
            </a:r>
            <a:endParaRPr lang="zh-CN" altLang="en-US" sz="1350" baseline="-25000" dirty="0">
              <a:solidFill>
                <a:prstClr val="black"/>
              </a:solidFill>
              <a:latin typeface="Times New Roman"/>
              <a:ea typeface="黑体"/>
            </a:endParaRPr>
          </a:p>
        </p:txBody>
      </p:sp>
      <p:sp>
        <p:nvSpPr>
          <p:cNvPr id="58" name="矩形 57"/>
          <p:cNvSpPr/>
          <p:nvPr/>
        </p:nvSpPr>
        <p:spPr>
          <a:xfrm>
            <a:off x="5873704" y="4459038"/>
            <a:ext cx="717309" cy="300082"/>
          </a:xfrm>
          <a:prstGeom prst="rect">
            <a:avLst/>
          </a:prstGeom>
        </p:spPr>
        <p:txBody>
          <a:bodyPr wrap="square">
            <a:spAutoFit/>
          </a:bodyPr>
          <a:lstStyle/>
          <a:p>
            <a:pPr algn="ctr"/>
            <a:r>
              <a:rPr lang="en-US" altLang="zh-CN" sz="1350" i="1" dirty="0">
                <a:solidFill>
                  <a:prstClr val="black"/>
                </a:solidFill>
                <a:latin typeface="Times New Roman"/>
                <a:ea typeface="黑体"/>
              </a:rPr>
              <a:t>d</a:t>
            </a:r>
            <a:r>
              <a:rPr lang="en-US" altLang="zh-CN" sz="1350" baseline="-25000" dirty="0">
                <a:solidFill>
                  <a:prstClr val="black"/>
                </a:solidFill>
                <a:latin typeface="Times New Roman"/>
                <a:ea typeface="黑体"/>
              </a:rPr>
              <a:t>1 </a:t>
            </a:r>
            <a:r>
              <a:rPr lang="en-US" altLang="zh-CN" sz="1350" i="1" dirty="0">
                <a:solidFill>
                  <a:prstClr val="black"/>
                </a:solidFill>
                <a:latin typeface="Times New Roman"/>
                <a:ea typeface="黑体"/>
              </a:rPr>
              <a:t>&lt; d</a:t>
            </a:r>
            <a:r>
              <a:rPr lang="en-US" altLang="zh-CN" sz="1350" baseline="-25000" dirty="0">
                <a:solidFill>
                  <a:prstClr val="black"/>
                </a:solidFill>
                <a:latin typeface="Times New Roman"/>
                <a:ea typeface="黑体"/>
              </a:rPr>
              <a:t>2</a:t>
            </a:r>
            <a:endParaRPr lang="zh-CN" altLang="en-US" sz="1350" baseline="-25000" dirty="0">
              <a:solidFill>
                <a:prstClr val="black"/>
              </a:solidFill>
              <a:latin typeface="Times New Roman"/>
              <a:ea typeface="黑体"/>
            </a:endParaRPr>
          </a:p>
        </p:txBody>
      </p:sp>
    </p:spTree>
    <p:extLst>
      <p:ext uri="{BB962C8B-B14F-4D97-AF65-F5344CB8AC3E}">
        <p14:creationId xmlns:p14="http://schemas.microsoft.com/office/powerpoint/2010/main" val="1174361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478B1B2-AD17-48F6-85F1-FA799BEEE70A}"/>
              </a:ext>
            </a:extLst>
          </p:cNvPr>
          <p:cNvPicPr>
            <a:picLocks noChangeAspect="1"/>
          </p:cNvPicPr>
          <p:nvPr/>
        </p:nvPicPr>
        <p:blipFill>
          <a:blip r:embed="rId2"/>
          <a:stretch>
            <a:fillRect/>
          </a:stretch>
        </p:blipFill>
        <p:spPr>
          <a:xfrm>
            <a:off x="616702" y="1188052"/>
            <a:ext cx="3912649" cy="389252"/>
          </a:xfrm>
          <a:prstGeom prst="rect">
            <a:avLst/>
          </a:prstGeom>
        </p:spPr>
      </p:pic>
      <p:pic>
        <p:nvPicPr>
          <p:cNvPr id="6" name="图片 5">
            <a:extLst>
              <a:ext uri="{FF2B5EF4-FFF2-40B4-BE49-F238E27FC236}">
                <a16:creationId xmlns:a16="http://schemas.microsoft.com/office/drawing/2014/main" id="{6998CF66-938A-4036-9C03-B3368FA53ABE}"/>
              </a:ext>
            </a:extLst>
          </p:cNvPr>
          <p:cNvPicPr>
            <a:picLocks noChangeAspect="1"/>
          </p:cNvPicPr>
          <p:nvPr/>
        </p:nvPicPr>
        <p:blipFill>
          <a:blip r:embed="rId3"/>
          <a:stretch>
            <a:fillRect/>
          </a:stretch>
        </p:blipFill>
        <p:spPr>
          <a:xfrm>
            <a:off x="670446" y="1981827"/>
            <a:ext cx="7948418" cy="3367755"/>
          </a:xfrm>
          <a:prstGeom prst="rect">
            <a:avLst/>
          </a:prstGeom>
        </p:spPr>
      </p:pic>
      <p:sp>
        <p:nvSpPr>
          <p:cNvPr id="2" name="标题 1">
            <a:extLst>
              <a:ext uri="{FF2B5EF4-FFF2-40B4-BE49-F238E27FC236}">
                <a16:creationId xmlns:a16="http://schemas.microsoft.com/office/drawing/2014/main" id="{2475D3B2-87D9-4DEC-9956-115BE15F4B2A}"/>
              </a:ext>
            </a:extLst>
          </p:cNvPr>
          <p:cNvSpPr>
            <a:spLocks noGrp="1"/>
          </p:cNvSpPr>
          <p:nvPr>
            <p:ph type="title"/>
          </p:nvPr>
        </p:nvSpPr>
        <p:spPr/>
        <p:txBody>
          <a:bodyPr/>
          <a:lstStyle/>
          <a:p>
            <a:r>
              <a:rPr lang="en-US" altLang="zh-CN" dirty="0"/>
              <a:t>Based on Hand-Crafted Features</a:t>
            </a:r>
            <a:endParaRPr lang="zh-CN" altLang="en-US" dirty="0"/>
          </a:p>
        </p:txBody>
      </p:sp>
    </p:spTree>
    <p:extLst>
      <p:ext uri="{BB962C8B-B14F-4D97-AF65-F5344CB8AC3E}">
        <p14:creationId xmlns:p14="http://schemas.microsoft.com/office/powerpoint/2010/main" val="11122358"/>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3385</TotalTime>
  <Words>1335</Words>
  <Application>Microsoft Office PowerPoint</Application>
  <PresentationFormat>全屏显示(4:3)</PresentationFormat>
  <Paragraphs>255</Paragraphs>
  <Slides>27</Slides>
  <Notes>6</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27</vt:i4>
      </vt:variant>
    </vt:vector>
  </HeadingPairs>
  <TitlesOfParts>
    <vt:vector size="45" baseType="lpstr">
      <vt:lpstr>04b</vt:lpstr>
      <vt:lpstr>Arial Unicode MS</vt:lpstr>
      <vt:lpstr>ＭＳ Ｐゴシック</vt:lpstr>
      <vt:lpstr>黑体</vt:lpstr>
      <vt:lpstr>宋体</vt:lpstr>
      <vt:lpstr>微软雅黑</vt:lpstr>
      <vt:lpstr>Arial</vt:lpstr>
      <vt:lpstr>Calibri</vt:lpstr>
      <vt:lpstr>Calibri Light</vt:lpstr>
      <vt:lpstr>Garamond</vt:lpstr>
      <vt:lpstr>Script MT Bold</vt:lpstr>
      <vt:lpstr>Segoe UI Semibold</vt:lpstr>
      <vt:lpstr>Tahoma</vt:lpstr>
      <vt:lpstr>Times New Roman</vt:lpstr>
      <vt:lpstr>Verdana</vt:lpstr>
      <vt:lpstr>Wingdings</vt:lpstr>
      <vt:lpstr>Wingdings 2</vt:lpstr>
      <vt:lpstr>Office 主题</vt:lpstr>
      <vt:lpstr>多媒体系统导论 Fundamentals of Multimedia System</vt:lpstr>
      <vt:lpstr>Background</vt:lpstr>
      <vt:lpstr>Background</vt:lpstr>
      <vt:lpstr>Image Retrieval</vt:lpstr>
      <vt:lpstr>Why is Image Retrieval Hard ?</vt:lpstr>
      <vt:lpstr>Framework</vt:lpstr>
      <vt:lpstr>Problems with Image Retrieval</vt:lpstr>
      <vt:lpstr>Basic Problems</vt:lpstr>
      <vt:lpstr>Based on Hand-Crafted Features</vt:lpstr>
      <vt:lpstr>Global Features</vt:lpstr>
      <vt:lpstr> Color Histograms</vt:lpstr>
      <vt:lpstr> Histogram Similarity</vt:lpstr>
      <vt:lpstr>颜色直方图  </vt:lpstr>
      <vt:lpstr>Object-based</vt:lpstr>
      <vt:lpstr>Local Features</vt:lpstr>
      <vt:lpstr>Local Features</vt:lpstr>
      <vt:lpstr>Local Features</vt:lpstr>
      <vt:lpstr>Some important terms</vt:lpstr>
      <vt:lpstr>Image Retrieval &amp; Image Classification</vt:lpstr>
      <vt:lpstr>Based on Deep Learning</vt:lpstr>
      <vt:lpstr>研究背景：深度学习</vt:lpstr>
      <vt:lpstr>研究背景：深度学习</vt:lpstr>
      <vt:lpstr>研究背景：深度学习</vt:lpstr>
      <vt:lpstr>如何将深度学习用于图像检索？</vt:lpstr>
      <vt:lpstr>PowerPoint 演示文稿</vt:lpstr>
      <vt:lpstr>Dataset</vt:lpstr>
      <vt:lpstr>Dataset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Ruizhen Hu</dc:creator>
  <cp:lastModifiedBy>xyz</cp:lastModifiedBy>
  <cp:revision>523</cp:revision>
  <dcterms:created xsi:type="dcterms:W3CDTF">2016-08-04T07:29:19Z</dcterms:created>
  <dcterms:modified xsi:type="dcterms:W3CDTF">2021-05-28T06:41:37Z</dcterms:modified>
</cp:coreProperties>
</file>